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2" r:id="rId1"/>
  </p:sldMasterIdLst>
  <p:sldIdLst>
    <p:sldId id="256" r:id="rId2"/>
    <p:sldId id="257" r:id="rId3"/>
    <p:sldId id="258" r:id="rId4"/>
    <p:sldId id="261" r:id="rId5"/>
    <p:sldId id="262" r:id="rId6"/>
    <p:sldId id="264" r:id="rId7"/>
    <p:sldId id="263" r:id="rId8"/>
    <p:sldId id="259" r:id="rId9"/>
    <p:sldId id="265" r:id="rId10"/>
    <p:sldId id="266" r:id="rId11"/>
    <p:sldId id="267"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66" d="100"/>
          <a:sy n="66" d="100"/>
        </p:scale>
        <p:origin x="858"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769540"/>
            <a:ext cx="9440034" cy="1828801"/>
          </a:xfrm>
        </p:spPr>
        <p:txBody>
          <a:bodyPr anchor="b">
            <a:normAutofit/>
          </a:bodyPr>
          <a:lstStyle>
            <a:lvl1pPr algn="ct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1370693" y="3598339"/>
            <a:ext cx="9440034" cy="1049867"/>
          </a:xfrm>
        </p:spPr>
        <p:txBody>
          <a:bodyPr anchor="t"/>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1B324FA-C3BD-48A4-9442-A9B9797F7DB4}" type="datetimeFigureOut">
              <a:rPr lang="en-US" smtClean="0"/>
              <a:t>11/21/2013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ED8BE9-D5CA-4E5D-AC0B-CA85EC6E67DD}" type="slidenum">
              <a:rPr lang="en-US" smtClean="0"/>
              <a:t>‹#›</a:t>
            </a:fld>
            <a:endParaRPr lang="en-US"/>
          </a:p>
        </p:txBody>
      </p:sp>
    </p:spTree>
    <p:extLst>
      <p:ext uri="{BB962C8B-B14F-4D97-AF65-F5344CB8AC3E}">
        <p14:creationId xmlns:p14="http://schemas.microsoft.com/office/powerpoint/2010/main" val="5951473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6" name="Picture 15" descr="Slate-V2-HD-pano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3883" y="547807"/>
            <a:ext cx="10141799" cy="3816806"/>
          </a:xfrm>
          <a:prstGeom prst="rect">
            <a:avLst/>
          </a:prstGeom>
        </p:spPr>
      </p:pic>
      <p:sp>
        <p:nvSpPr>
          <p:cNvPr id="2" name="Title 1"/>
          <p:cNvSpPr>
            <a:spLocks noGrp="1"/>
          </p:cNvSpPr>
          <p:nvPr>
            <p:ph type="title"/>
          </p:nvPr>
        </p:nvSpPr>
        <p:spPr>
          <a:xfrm>
            <a:off x="913806" y="4565255"/>
            <a:ext cx="10355326" cy="543472"/>
          </a:xfrm>
        </p:spPr>
        <p:txBody>
          <a:bodyPr anchor="b">
            <a:normAutofit/>
          </a:bodyPr>
          <a:lstStyle>
            <a:lvl1pPr algn="ctr">
              <a:defRPr sz="28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69349" y="695009"/>
            <a:ext cx="9845346" cy="3525671"/>
          </a:xfrm>
          <a:effectLst>
            <a:outerShdw blurRad="38100" dist="25400" dir="4440000">
              <a:srgbClr val="000000">
                <a:alpha val="36000"/>
              </a:srgbClr>
            </a:outerShdw>
          </a:effectLst>
        </p:spPr>
        <p:txBody>
          <a:bodyPr anchor="t">
            <a:normAutofit/>
          </a:bodyPr>
          <a:lstStyle>
            <a:lvl1pPr marL="0" indent="0" algn="ctr">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5" y="5108728"/>
            <a:ext cx="10353762" cy="682472"/>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B324FA-C3BD-48A4-9442-A9B9797F7DB4}" type="datetimeFigureOut">
              <a:rPr lang="en-US" smtClean="0"/>
              <a:t>11/21/2013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ED8BE9-D5CA-4E5D-AC0B-CA85EC6E67DD}" type="slidenum">
              <a:rPr lang="en-US" smtClean="0"/>
              <a:t>‹#›</a:t>
            </a:fld>
            <a:endParaRPr lang="en-US"/>
          </a:p>
        </p:txBody>
      </p:sp>
    </p:spTree>
    <p:extLst>
      <p:ext uri="{BB962C8B-B14F-4D97-AF65-F5344CB8AC3E}">
        <p14:creationId xmlns:p14="http://schemas.microsoft.com/office/powerpoint/2010/main" val="1274301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8437"/>
            <a:ext cx="10353762" cy="3534344"/>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94" y="4295180"/>
            <a:ext cx="10353763" cy="1501826"/>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B324FA-C3BD-48A4-9442-A9B9797F7DB4}" type="datetimeFigureOut">
              <a:rPr lang="en-US" smtClean="0"/>
              <a:t>11/21/2013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ED8BE9-D5CA-4E5D-AC0B-CA85EC6E67DD}" type="slidenum">
              <a:rPr lang="en-US" smtClean="0"/>
              <a:t>‹#›</a:t>
            </a:fld>
            <a:endParaRPr lang="en-US"/>
          </a:p>
        </p:txBody>
      </p:sp>
    </p:spTree>
    <p:extLst>
      <p:ext uri="{BB962C8B-B14F-4D97-AF65-F5344CB8AC3E}">
        <p14:creationId xmlns:p14="http://schemas.microsoft.com/office/powerpoint/2010/main" val="18586776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532749"/>
          </a:xfrm>
        </p:spPr>
        <p:txBody>
          <a:bodyPr anchor="t">
            <a:normAutofit/>
          </a:bodyPr>
          <a:lstStyle>
            <a:lvl1pPr marL="0" indent="0" algn="r">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913794" y="4304353"/>
            <a:ext cx="10353763" cy="1489496"/>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B324FA-C3BD-48A4-9442-A9B9797F7DB4}" type="datetimeFigureOut">
              <a:rPr lang="en-US" smtClean="0"/>
              <a:t>11/21/2013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ED8BE9-D5CA-4E5D-AC0B-CA85EC6E67DD}" type="slidenum">
              <a:rPr lang="en-US" smtClean="0"/>
              <a:t>‹#›</a:t>
            </a:fld>
            <a:endParaRPr lang="en-US"/>
          </a:p>
        </p:txBody>
      </p:sp>
      <p:sp>
        <p:nvSpPr>
          <p:cNvPr id="11" name="TextBox 10"/>
          <p:cNvSpPr txBox="1"/>
          <p:nvPr/>
        </p:nvSpPr>
        <p:spPr>
          <a:xfrm>
            <a:off x="990600" y="88479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3" name="TextBox 12"/>
          <p:cNvSpPr txBox="1"/>
          <p:nvPr/>
        </p:nvSpPr>
        <p:spPr>
          <a:xfrm>
            <a:off x="10504716" y="292825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2106504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913794" y="2126942"/>
            <a:ext cx="10353763" cy="25118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84" y="4650556"/>
            <a:ext cx="10352199"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B324FA-C3BD-48A4-9442-A9B9797F7DB4}" type="datetimeFigureOut">
              <a:rPr lang="en-US" smtClean="0"/>
              <a:t>11/21/2013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ED8BE9-D5CA-4E5D-AC0B-CA85EC6E67DD}" type="slidenum">
              <a:rPr lang="en-US" smtClean="0"/>
              <a:t>‹#›</a:t>
            </a:fld>
            <a:endParaRPr lang="en-US"/>
          </a:p>
        </p:txBody>
      </p:sp>
    </p:spTree>
    <p:extLst>
      <p:ext uri="{BB962C8B-B14F-4D97-AF65-F5344CB8AC3E}">
        <p14:creationId xmlns:p14="http://schemas.microsoft.com/office/powerpoint/2010/main" val="19415021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913795" y="609600"/>
            <a:ext cx="10353762" cy="970450"/>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95"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91379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446711"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441435"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966572" y="1885950"/>
            <a:ext cx="3300984" cy="576262"/>
          </a:xfrm>
        </p:spPr>
        <p:txBody>
          <a:bodyPr anchor="b">
            <a:noAutofit/>
          </a:bodyPr>
          <a:lstStyle>
            <a:lvl1pPr marL="0" indent="0" algn="ctr">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966572" y="2571750"/>
            <a:ext cx="3300984" cy="321945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01B324FA-C3BD-48A4-9442-A9B9797F7DB4}" type="datetimeFigureOut">
              <a:rPr lang="en-US" smtClean="0"/>
              <a:t>11/21/2013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ED8BE9-D5CA-4E5D-AC0B-CA85EC6E67DD}" type="slidenum">
              <a:rPr lang="en-US" smtClean="0"/>
              <a:t>‹#›</a:t>
            </a:fld>
            <a:endParaRPr lang="en-US"/>
          </a:p>
        </p:txBody>
      </p:sp>
    </p:spTree>
    <p:extLst>
      <p:ext uri="{BB962C8B-B14F-4D97-AF65-F5344CB8AC3E}">
        <p14:creationId xmlns:p14="http://schemas.microsoft.com/office/powerpoint/2010/main" val="1302004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2" name="Picture 1"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7962" y="1818214"/>
            <a:ext cx="3339972" cy="1847851"/>
          </a:xfrm>
          <a:prstGeom prst="rect">
            <a:avLst/>
          </a:prstGeom>
        </p:spPr>
      </p:pic>
      <p:pic>
        <p:nvPicPr>
          <p:cNvPr id="36" name="Picture 35"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03800" y="1818214"/>
            <a:ext cx="3339972" cy="1847851"/>
          </a:xfrm>
          <a:prstGeom prst="rect">
            <a:avLst/>
          </a:prstGeom>
        </p:spPr>
      </p:pic>
      <p:pic>
        <p:nvPicPr>
          <p:cNvPr id="37" name="Picture 36" descr="Slate-V2-HD-3col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6051" y="1818214"/>
            <a:ext cx="3339972" cy="1847851"/>
          </a:xfrm>
          <a:prstGeom prst="rect">
            <a:avLst/>
          </a:prstGeom>
        </p:spPr>
      </p:pic>
      <p:sp>
        <p:nvSpPr>
          <p:cNvPr id="30" name="Title 1"/>
          <p:cNvSpPr>
            <a:spLocks noGrp="1"/>
          </p:cNvSpPr>
          <p:nvPr>
            <p:ph type="title"/>
          </p:nvPr>
        </p:nvSpPr>
        <p:spPr>
          <a:xfrm>
            <a:off x="913794" y="609600"/>
            <a:ext cx="10353763" cy="97045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95"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1018102" y="1938918"/>
            <a:ext cx="3092368" cy="160295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95" y="4480368"/>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42788"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545743" y="1939094"/>
            <a:ext cx="3092368" cy="160816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435" y="4480367"/>
            <a:ext cx="3300984" cy="1310833"/>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966697" y="3904106"/>
            <a:ext cx="3300984" cy="576262"/>
          </a:xfrm>
        </p:spPr>
        <p:txBody>
          <a:bodyPr anchor="b">
            <a:noAutofit/>
          </a:bodyPr>
          <a:lstStyle>
            <a:lvl1pPr marL="0" indent="0" algn="ctr">
              <a:buNone/>
              <a:defRPr sz="20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8075698" y="1934432"/>
            <a:ext cx="3092368" cy="1607294"/>
          </a:xfrm>
          <a:prstGeom prst="roundRect">
            <a:avLst>
              <a:gd name="adj" fmla="val 1858"/>
            </a:avLst>
          </a:prstGeo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66572" y="4480365"/>
            <a:ext cx="3300984" cy="131083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01B324FA-C3BD-48A4-9442-A9B9797F7DB4}" type="datetimeFigureOut">
              <a:rPr lang="en-US" smtClean="0"/>
              <a:t>11/21/2013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ED8BE9-D5CA-4E5D-AC0B-CA85EC6E67DD}" type="slidenum">
              <a:rPr lang="en-US" smtClean="0"/>
              <a:t>‹#›</a:t>
            </a:fld>
            <a:endParaRPr lang="en-US"/>
          </a:p>
        </p:txBody>
      </p:sp>
    </p:spTree>
    <p:extLst>
      <p:ext uri="{BB962C8B-B14F-4D97-AF65-F5344CB8AC3E}">
        <p14:creationId xmlns:p14="http://schemas.microsoft.com/office/powerpoint/2010/main" val="7497461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1B324FA-C3BD-48A4-9442-A9B9797F7DB4}" type="datetimeFigureOut">
              <a:rPr lang="en-US" smtClean="0"/>
              <a:t>11/21/2013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ED8BE9-D5CA-4E5D-AC0B-CA85EC6E67DD}" type="slidenum">
              <a:rPr lang="en-US" smtClean="0"/>
              <a:t>‹#›</a:t>
            </a:fld>
            <a:endParaRPr lang="en-US"/>
          </a:p>
        </p:txBody>
      </p:sp>
    </p:spTree>
    <p:extLst>
      <p:ext uri="{BB962C8B-B14F-4D97-AF65-F5344CB8AC3E}">
        <p14:creationId xmlns:p14="http://schemas.microsoft.com/office/powerpoint/2010/main" val="434358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83068" y="609599"/>
            <a:ext cx="2284487" cy="518160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3796" y="609599"/>
            <a:ext cx="7916872" cy="5181601"/>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1B324FA-C3BD-48A4-9442-A9B9797F7DB4}" type="datetimeFigureOut">
              <a:rPr lang="en-US" smtClean="0"/>
              <a:t>11/21/2013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ED8BE9-D5CA-4E5D-AC0B-CA85EC6E67DD}" type="slidenum">
              <a:rPr lang="en-US" smtClean="0"/>
              <a:t>‹#›</a:t>
            </a:fld>
            <a:endParaRPr lang="en-US"/>
          </a:p>
        </p:txBody>
      </p:sp>
    </p:spTree>
    <p:extLst>
      <p:ext uri="{BB962C8B-B14F-4D97-AF65-F5344CB8AC3E}">
        <p14:creationId xmlns:p14="http://schemas.microsoft.com/office/powerpoint/2010/main" val="1613022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1B324FA-C3BD-48A4-9442-A9B9797F7DB4}" type="datetimeFigureOut">
              <a:rPr lang="en-US" smtClean="0"/>
              <a:t>11/21/2013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ED8BE9-D5CA-4E5D-AC0B-CA85EC6E67DD}" type="slidenum">
              <a:rPr lang="en-US" smtClean="0"/>
              <a:t>‹#›</a:t>
            </a:fld>
            <a:endParaRPr lang="en-US"/>
          </a:p>
        </p:txBody>
      </p:sp>
    </p:spTree>
    <p:extLst>
      <p:ext uri="{BB962C8B-B14F-4D97-AF65-F5344CB8AC3E}">
        <p14:creationId xmlns:p14="http://schemas.microsoft.com/office/powerpoint/2010/main" val="1801974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1" y="1761067"/>
            <a:ext cx="9590550" cy="1828813"/>
          </a:xfrm>
        </p:spPr>
        <p:txBody>
          <a:bodyPr anchor="b"/>
          <a:lstStyle>
            <a:lvl1pPr algn="ctr">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3589879"/>
            <a:ext cx="9590550" cy="1507054"/>
          </a:xfrm>
        </p:spPr>
        <p:txBody>
          <a:bodyPr anchor="t"/>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1B324FA-C3BD-48A4-9442-A9B9797F7DB4}" type="datetimeFigureOut">
              <a:rPr lang="en-US" smtClean="0"/>
              <a:t>11/21/2013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ED8BE9-D5CA-4E5D-AC0B-CA85EC6E67DD}" type="slidenum">
              <a:rPr lang="en-US" smtClean="0"/>
              <a:t>‹#›</a:t>
            </a:fld>
            <a:endParaRPr lang="en-US"/>
          </a:p>
        </p:txBody>
      </p:sp>
    </p:spTree>
    <p:extLst>
      <p:ext uri="{BB962C8B-B14F-4D97-AF65-F5344CB8AC3E}">
        <p14:creationId xmlns:p14="http://schemas.microsoft.com/office/powerpoint/2010/main" val="7615146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913795" y="1732449"/>
            <a:ext cx="5060497" cy="4058750"/>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02892" y="1732449"/>
            <a:ext cx="5064665" cy="4058751"/>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1B324FA-C3BD-48A4-9442-A9B9797F7DB4}" type="datetimeFigureOut">
              <a:rPr lang="en-US" smtClean="0"/>
              <a:t>11/21/2013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ED8BE9-D5CA-4E5D-AC0B-CA85EC6E67DD}" type="slidenum">
              <a:rPr lang="en-US" smtClean="0"/>
              <a:t>‹#›</a:t>
            </a:fld>
            <a:endParaRPr lang="en-US"/>
          </a:p>
        </p:txBody>
      </p:sp>
    </p:spTree>
    <p:extLst>
      <p:ext uri="{BB962C8B-B14F-4D97-AF65-F5344CB8AC3E}">
        <p14:creationId xmlns:p14="http://schemas.microsoft.com/office/powerpoint/2010/main" val="18177742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20" name="Picture 19"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795" y="1734506"/>
            <a:ext cx="5089072" cy="4148769"/>
          </a:xfrm>
          <a:prstGeom prst="rect">
            <a:avLst/>
          </a:prstGeom>
        </p:spPr>
      </p:pic>
      <p:pic>
        <p:nvPicPr>
          <p:cNvPr id="21" name="Picture 20" descr="Slate-V2-HD-comp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8485" y="1734506"/>
            <a:ext cx="5089072" cy="4148769"/>
          </a:xfrm>
          <a:prstGeom prst="rect">
            <a:avLst/>
          </a:prstGeom>
        </p:spPr>
      </p:pic>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005872" y="1835254"/>
            <a:ext cx="4876344" cy="544884"/>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5872" y="2380137"/>
            <a:ext cx="4876344" cy="3411063"/>
          </a:xfrm>
        </p:spPr>
        <p:txBody>
          <a:bodyPr anchor="t">
            <a:normAutofit/>
          </a:bodyPr>
          <a:lstStyle>
            <a:lvl1pPr>
              <a:defRPr sz="1800"/>
            </a:lvl1pPr>
            <a:lvl2pPr>
              <a:defRPr sz="1600"/>
            </a:lvl2pPr>
            <a:lvl3pPr>
              <a:defRPr sz="14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94967" y="1835254"/>
            <a:ext cx="4895330" cy="544883"/>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294967" y="2380137"/>
            <a:ext cx="4895330" cy="3411063"/>
          </a:xfrm>
        </p:spPr>
        <p:txBody>
          <a:bodyPr anchor="t">
            <a:normAutofit/>
          </a:bodyPr>
          <a:lstStyle>
            <a:lvl1pPr>
              <a:defRPr sz="1800"/>
            </a:lvl1pPr>
            <a:lvl2pPr>
              <a:defRPr sz="1600"/>
            </a:lvl2pPr>
            <a:lvl3pPr>
              <a:defRPr sz="1400"/>
            </a:lvl3pPr>
            <a:lvl4pPr>
              <a:defRPr sz="1200"/>
            </a:lvl4pPr>
            <a:lvl5pPr>
              <a:defRPr sz="12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1B324FA-C3BD-48A4-9442-A9B9797F7DB4}" type="datetimeFigureOut">
              <a:rPr lang="en-US" smtClean="0"/>
              <a:t>11/21/2013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BED8BE9-D5CA-4E5D-AC0B-CA85EC6E67DD}" type="slidenum">
              <a:rPr lang="en-US" smtClean="0"/>
              <a:t>‹#›</a:t>
            </a:fld>
            <a:endParaRPr lang="en-US"/>
          </a:p>
        </p:txBody>
      </p:sp>
    </p:spTree>
    <p:extLst>
      <p:ext uri="{BB962C8B-B14F-4D97-AF65-F5344CB8AC3E}">
        <p14:creationId xmlns:p14="http://schemas.microsoft.com/office/powerpoint/2010/main" val="20876476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01B324FA-C3BD-48A4-9442-A9B9797F7DB4}" type="datetimeFigureOut">
              <a:rPr lang="en-US" smtClean="0"/>
              <a:t>11/21/2013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BED8BE9-D5CA-4E5D-AC0B-CA85EC6E67DD}" type="slidenum">
              <a:rPr lang="en-US" smtClean="0"/>
              <a:t>‹#›</a:t>
            </a:fld>
            <a:endParaRPr lang="en-US"/>
          </a:p>
        </p:txBody>
      </p:sp>
    </p:spTree>
    <p:extLst>
      <p:ext uri="{BB962C8B-B14F-4D97-AF65-F5344CB8AC3E}">
        <p14:creationId xmlns:p14="http://schemas.microsoft.com/office/powerpoint/2010/main" val="9024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B324FA-C3BD-48A4-9442-A9B9797F7DB4}" type="datetimeFigureOut">
              <a:rPr lang="en-US" smtClean="0"/>
              <a:t>11/21/2013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BED8BE9-D5CA-4E5D-AC0B-CA85EC6E67DD}" type="slidenum">
              <a:rPr lang="en-US" smtClean="0"/>
              <a:t>‹#›</a:t>
            </a:fld>
            <a:endParaRPr lang="en-US"/>
          </a:p>
        </p:txBody>
      </p:sp>
    </p:spTree>
    <p:extLst>
      <p:ext uri="{BB962C8B-B14F-4D97-AF65-F5344CB8AC3E}">
        <p14:creationId xmlns:p14="http://schemas.microsoft.com/office/powerpoint/2010/main" val="7193305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3795" y="609600"/>
            <a:ext cx="3706889" cy="1821918"/>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855633" y="609600"/>
            <a:ext cx="6411924" cy="518160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3795" y="2431518"/>
            <a:ext cx="3706889" cy="3359681"/>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B324FA-C3BD-48A4-9442-A9B9797F7DB4}" type="datetimeFigureOut">
              <a:rPr lang="en-US" smtClean="0"/>
              <a:t>11/21/2013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ED8BE9-D5CA-4E5D-AC0B-CA85EC6E67DD}" type="slidenum">
              <a:rPr lang="en-US" smtClean="0"/>
              <a:t>‹#›</a:t>
            </a:fld>
            <a:endParaRPr lang="en-US"/>
          </a:p>
        </p:txBody>
      </p:sp>
    </p:spTree>
    <p:extLst>
      <p:ext uri="{BB962C8B-B14F-4D97-AF65-F5344CB8AC3E}">
        <p14:creationId xmlns:p14="http://schemas.microsoft.com/office/powerpoint/2010/main" val="33270242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22" name="Picture 21" descr="Slate-V2-HD-vertPhotoInse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93665" y="609600"/>
            <a:ext cx="3584166" cy="5204832"/>
          </a:xfrm>
          <a:prstGeom prst="rect">
            <a:avLst/>
          </a:prstGeom>
        </p:spPr>
      </p:pic>
      <p:sp>
        <p:nvSpPr>
          <p:cNvPr id="2" name="Title 1"/>
          <p:cNvSpPr>
            <a:spLocks noGrp="1"/>
          </p:cNvSpPr>
          <p:nvPr>
            <p:ph type="title"/>
          </p:nvPr>
        </p:nvSpPr>
        <p:spPr>
          <a:xfrm>
            <a:off x="913795" y="609923"/>
            <a:ext cx="5934949" cy="1829338"/>
          </a:xfrm>
        </p:spPr>
        <p:txBody>
          <a:bodyPr anchor="b">
            <a:noAutofit/>
          </a:bodyPr>
          <a:lstStyle>
            <a:lvl1pPr algn="ctr">
              <a:defRPr sz="32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42551" y="763702"/>
            <a:ext cx="3275751" cy="4912822"/>
          </a:xfrm>
          <a:effectLst>
            <a:outerShdw blurRad="38100" dist="25400" dir="4440000">
              <a:srgbClr val="000000">
                <a:alpha val="36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913795" y="2439261"/>
            <a:ext cx="5934949" cy="337613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B324FA-C3BD-48A4-9442-A9B9797F7DB4}" type="datetimeFigureOut">
              <a:rPr lang="en-US" smtClean="0"/>
              <a:t>11/21/2013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BED8BE9-D5CA-4E5D-AC0B-CA85EC6E67DD}" type="slidenum">
              <a:rPr lang="en-US" smtClean="0"/>
              <a:t>‹#›</a:t>
            </a:fld>
            <a:endParaRPr lang="en-US"/>
          </a:p>
        </p:txBody>
      </p:sp>
    </p:spTree>
    <p:extLst>
      <p:ext uri="{BB962C8B-B14F-4D97-AF65-F5344CB8AC3E}">
        <p14:creationId xmlns:p14="http://schemas.microsoft.com/office/powerpoint/2010/main" val="923338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3795" y="609600"/>
            <a:ext cx="10353762" cy="970450"/>
          </a:xfrm>
          <a:prstGeom prst="rect">
            <a:avLst/>
          </a:prstGeom>
          <a:effectLst>
            <a:outerShdw blurRad="25400" dir="17880000">
              <a:srgbClr val="000000">
                <a:alpha val="46000"/>
              </a:srgbClr>
            </a:outerShdw>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95" y="1732449"/>
            <a:ext cx="10353762" cy="4058751"/>
          </a:xfrm>
          <a:prstGeom prst="rect">
            <a:avLst/>
          </a:prstGeom>
          <a:effectLst>
            <a:outerShdw blurRad="25400" dir="17880000">
              <a:srgbClr val="000000">
                <a:alpha val="46000"/>
              </a:srgbClr>
            </a:outerShdw>
          </a:effectLst>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6" y="5883275"/>
            <a:ext cx="2743200"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01B324FA-C3BD-48A4-9442-A9B9797F7DB4}" type="datetimeFigureOut">
              <a:rPr lang="en-US" smtClean="0"/>
              <a:t>11/21/2013</a:t>
            </a:fld>
            <a:endParaRPr lang="en-US"/>
          </a:p>
        </p:txBody>
      </p:sp>
      <p:sp>
        <p:nvSpPr>
          <p:cNvPr id="5" name="Footer Placeholder 4"/>
          <p:cNvSpPr>
            <a:spLocks noGrp="1"/>
          </p:cNvSpPr>
          <p:nvPr>
            <p:ph type="ftr" sz="quarter" idx="3"/>
          </p:nvPr>
        </p:nvSpPr>
        <p:spPr>
          <a:xfrm>
            <a:off x="913795" y="5883275"/>
            <a:ext cx="6672865" cy="365125"/>
          </a:xfrm>
          <a:prstGeom prst="rect">
            <a:avLst/>
          </a:prstGeom>
        </p:spPr>
        <p:txBody>
          <a:bodyPr vert="horz" lIns="91440" tIns="45720" rIns="91440" bIns="45720" rtlCol="0" anchor="ctr"/>
          <a:lstStyle>
            <a:lvl1pPr algn="l">
              <a:defRPr sz="1000">
                <a:solidFill>
                  <a:schemeClr val="tx1">
                    <a:lumMod val="95000"/>
                  </a:schemeClr>
                </a:solidFill>
                <a:effectLst>
                  <a:outerShdw blurRad="50800" dist="38100" dir="2700000" algn="tl" rotWithShape="0">
                    <a:schemeClr val="bg1">
                      <a:alpha val="43000"/>
                    </a:schemeClr>
                  </a:outerShdw>
                </a:effectLst>
              </a:defRPr>
            </a:lvl1pPr>
          </a:lstStyle>
          <a:p>
            <a:endParaRPr lang="en-US"/>
          </a:p>
        </p:txBody>
      </p:sp>
      <p:sp>
        <p:nvSpPr>
          <p:cNvPr id="6" name="Slide Number Placeholder 5"/>
          <p:cNvSpPr>
            <a:spLocks noGrp="1"/>
          </p:cNvSpPr>
          <p:nvPr>
            <p:ph type="sldNum" sz="quarter" idx="4"/>
          </p:nvPr>
        </p:nvSpPr>
        <p:spPr>
          <a:xfrm>
            <a:off x="10514011" y="5883275"/>
            <a:ext cx="753545" cy="365125"/>
          </a:xfrm>
          <a:prstGeom prst="rect">
            <a:avLst/>
          </a:prstGeom>
        </p:spPr>
        <p:txBody>
          <a:bodyPr vert="horz" lIns="91440" tIns="45720" rIns="91440" bIns="45720" rtlCol="0" anchor="ctr"/>
          <a:lstStyle>
            <a:lvl1pPr algn="r">
              <a:defRPr sz="1000">
                <a:solidFill>
                  <a:schemeClr val="tx1">
                    <a:lumMod val="95000"/>
                  </a:schemeClr>
                </a:solidFill>
                <a:effectLst>
                  <a:outerShdw blurRad="50800" dist="38100" dir="2700000" algn="tl" rotWithShape="0">
                    <a:schemeClr val="bg1">
                      <a:alpha val="43000"/>
                    </a:schemeClr>
                  </a:outerShdw>
                </a:effectLst>
              </a:defRPr>
            </a:lvl1pPr>
          </a:lstStyle>
          <a:p>
            <a:fld id="{CBED8BE9-D5CA-4E5D-AC0B-CA85EC6E67DD}" type="slidenum">
              <a:rPr lang="en-US" smtClean="0"/>
              <a:t>‹#›</a:t>
            </a:fld>
            <a:endParaRPr lang="en-US"/>
          </a:p>
        </p:txBody>
      </p:sp>
    </p:spTree>
    <p:extLst>
      <p:ext uri="{BB962C8B-B14F-4D97-AF65-F5344CB8AC3E}">
        <p14:creationId xmlns:p14="http://schemas.microsoft.com/office/powerpoint/2010/main" val="394689182"/>
      </p:ext>
    </p:extLst>
  </p:cSld>
  <p:clrMap bg1="dk1" tx1="lt1" bg2="dk2" tx2="lt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Lst>
  <p:txStyles>
    <p:titleStyle>
      <a:lvl1pPr algn="ctr" defTabSz="457200" rtl="0" eaLnBrk="1" latinLnBrk="0" hangingPunct="1">
        <a:spcBef>
          <a:spcPct val="0"/>
        </a:spcBef>
        <a:buNone/>
        <a:defRPr sz="4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06000" algn="l" defTabSz="457200" rtl="0" eaLnBrk="1" latinLnBrk="0" hangingPunct="1">
        <a:spcBef>
          <a:spcPct val="20000"/>
        </a:spcBef>
        <a:spcAft>
          <a:spcPts val="600"/>
        </a:spcAft>
        <a:buClr>
          <a:schemeClr val="tx2"/>
        </a:buClr>
        <a:buSzPct val="70000"/>
        <a:buFont typeface="Wingdings 2" charset="2"/>
        <a:buChar char=""/>
        <a:defRPr sz="2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0693" y="1146141"/>
            <a:ext cx="9440034" cy="1828801"/>
          </a:xfrm>
        </p:spPr>
        <p:txBody>
          <a:bodyPr>
            <a:normAutofit fontScale="90000"/>
          </a:bodyPr>
          <a:lstStyle/>
          <a:p>
            <a:r>
              <a:rPr lang="en-US" sz="6000" u="sng" dirty="0">
                <a:solidFill>
                  <a:srgbClr val="FFFF00"/>
                </a:solidFill>
              </a:rPr>
              <a:t>The Market for New Handguns: An Empirical Investigation</a:t>
            </a:r>
          </a:p>
        </p:txBody>
      </p:sp>
      <p:sp>
        <p:nvSpPr>
          <p:cNvPr id="3" name="Subtitle 2"/>
          <p:cNvSpPr>
            <a:spLocks noGrp="1"/>
          </p:cNvSpPr>
          <p:nvPr>
            <p:ph type="subTitle" idx="1"/>
          </p:nvPr>
        </p:nvSpPr>
        <p:spPr>
          <a:xfrm>
            <a:off x="1370693" y="2974942"/>
            <a:ext cx="9440034" cy="1246793"/>
          </a:xfrm>
        </p:spPr>
        <p:txBody>
          <a:bodyPr>
            <a:normAutofit/>
          </a:bodyPr>
          <a:lstStyle/>
          <a:p>
            <a:r>
              <a:rPr lang="en-US" sz="2400" dirty="0">
                <a:solidFill>
                  <a:srgbClr val="FFFF00"/>
                </a:solidFill>
              </a:rPr>
              <a:t>Written </a:t>
            </a:r>
            <a:r>
              <a:rPr lang="en-US" sz="2400" dirty="0" smtClean="0">
                <a:solidFill>
                  <a:srgbClr val="FFFF00"/>
                </a:solidFill>
              </a:rPr>
              <a:t>by: </a:t>
            </a:r>
            <a:r>
              <a:rPr lang="en-US" sz="2400" dirty="0">
                <a:solidFill>
                  <a:srgbClr val="FFFF00"/>
                </a:solidFill>
              </a:rPr>
              <a:t>Douglas C. </a:t>
            </a:r>
            <a:r>
              <a:rPr lang="en-US" sz="2400" dirty="0" err="1" smtClean="0">
                <a:solidFill>
                  <a:srgbClr val="FFFF00"/>
                </a:solidFill>
              </a:rPr>
              <a:t>Bice</a:t>
            </a:r>
            <a:r>
              <a:rPr lang="en-US" sz="2400" dirty="0" smtClean="0">
                <a:solidFill>
                  <a:srgbClr val="FFFF00"/>
                </a:solidFill>
              </a:rPr>
              <a:t> &amp; David</a:t>
            </a:r>
            <a:r>
              <a:rPr lang="en-US" sz="2400" dirty="0">
                <a:solidFill>
                  <a:srgbClr val="FFFF00"/>
                </a:solidFill>
              </a:rPr>
              <a:t> D. </a:t>
            </a:r>
            <a:r>
              <a:rPr lang="en-US" sz="2400" dirty="0" err="1" smtClean="0">
                <a:solidFill>
                  <a:srgbClr val="FFFF00"/>
                </a:solidFill>
              </a:rPr>
              <a:t>Hemley</a:t>
            </a:r>
            <a:endParaRPr lang="en-US" sz="2400" dirty="0" smtClean="0">
              <a:solidFill>
                <a:srgbClr val="FFFF00"/>
              </a:solidFill>
            </a:endParaRPr>
          </a:p>
          <a:p>
            <a:r>
              <a:rPr lang="en-US" sz="2400" dirty="0" smtClean="0">
                <a:solidFill>
                  <a:srgbClr val="FFFF00"/>
                </a:solidFill>
              </a:rPr>
              <a:t>Eastern </a:t>
            </a:r>
            <a:r>
              <a:rPr lang="en-US" sz="2400" dirty="0">
                <a:solidFill>
                  <a:srgbClr val="FFFF00"/>
                </a:solidFill>
              </a:rPr>
              <a:t>New Mexico University</a:t>
            </a:r>
          </a:p>
          <a:p>
            <a:endParaRPr lang="en-US" sz="2400" dirty="0"/>
          </a:p>
        </p:txBody>
      </p:sp>
      <p:sp>
        <p:nvSpPr>
          <p:cNvPr id="4" name="Subtitle 2"/>
          <p:cNvSpPr txBox="1">
            <a:spLocks/>
          </p:cNvSpPr>
          <p:nvPr/>
        </p:nvSpPr>
        <p:spPr>
          <a:xfrm>
            <a:off x="1370693" y="4845132"/>
            <a:ext cx="9440034" cy="1246793"/>
          </a:xfrm>
          <a:prstGeom prst="rect">
            <a:avLst/>
          </a:prstGeom>
          <a:effectLst>
            <a:outerShdw blurRad="25400" dir="17880000">
              <a:srgbClr val="000000">
                <a:alpha val="46000"/>
              </a:srgbClr>
            </a:outerShdw>
          </a:effectLst>
        </p:spPr>
        <p:txBody>
          <a:bodyPr vert="horz" lIns="91440" tIns="45720" rIns="91440" bIns="45720" rtlCol="0" anchor="t">
            <a:noAutofit/>
          </a:bodyPr>
          <a:lstStyle>
            <a:lvl1pPr marL="0" indent="0" algn="ctr" defTabSz="457200" rtl="0" eaLnBrk="1" latinLnBrk="0" hangingPunct="1">
              <a:spcBef>
                <a:spcPct val="20000"/>
              </a:spcBef>
              <a:spcAft>
                <a:spcPts val="600"/>
              </a:spcAft>
              <a:buClr>
                <a:schemeClr val="tx2"/>
              </a:buClr>
              <a:buSzPct val="70000"/>
              <a:buFont typeface="Wingdings 2" charset="2"/>
              <a:buNone/>
              <a:defRPr sz="2000" kern="1200">
                <a:ln>
                  <a:solidFill>
                    <a:schemeClr val="bg1">
                      <a:lumMod val="75000"/>
                      <a:lumOff val="25000"/>
                      <a:alpha val="10000"/>
                    </a:schemeClr>
                  </a:solidFill>
                </a:ln>
                <a:solidFill>
                  <a:schemeClr val="tx1"/>
                </a:solidFill>
                <a:effectLst>
                  <a:outerShdw blurRad="9525" dist="25400" dir="14640000" algn="tl" rotWithShape="0">
                    <a:schemeClr val="bg1">
                      <a:alpha val="30000"/>
                    </a:schemeClr>
                  </a:outerShdw>
                </a:effectLst>
                <a:latin typeface="+mn-lt"/>
                <a:ea typeface="+mn-ea"/>
                <a:cs typeface="+mn-cs"/>
              </a:defRPr>
            </a:lvl1pPr>
            <a:lvl2pPr marL="457200" indent="0" algn="ctr" defTabSz="457200" rtl="0" eaLnBrk="1" latinLnBrk="0" hangingPunct="1">
              <a:spcBef>
                <a:spcPct val="20000"/>
              </a:spcBef>
              <a:spcAft>
                <a:spcPts val="600"/>
              </a:spcAft>
              <a:buClr>
                <a:schemeClr val="tx2"/>
              </a:buClr>
              <a:buSzPct val="70000"/>
              <a:buFont typeface="Wingdings 2" charset="2"/>
              <a:buNone/>
              <a:defRPr sz="1800" kern="1200">
                <a:ln>
                  <a:solidFill>
                    <a:schemeClr val="bg1">
                      <a:lumMod val="75000"/>
                      <a:lumOff val="25000"/>
                      <a:alpha val="10000"/>
                    </a:schemeClr>
                  </a:solidFill>
                </a:ln>
                <a:solidFill>
                  <a:schemeClr val="tx1">
                    <a:tint val="75000"/>
                  </a:schemeClr>
                </a:solidFill>
                <a:effectLst>
                  <a:outerShdw blurRad="9525" dist="25400" dir="14640000" algn="tl" rotWithShape="0">
                    <a:schemeClr val="bg1">
                      <a:alpha val="30000"/>
                    </a:schemeClr>
                  </a:outerShdw>
                </a:effectLst>
                <a:latin typeface="+mn-lt"/>
                <a:ea typeface="+mn-ea"/>
                <a:cs typeface="+mn-cs"/>
              </a:defRPr>
            </a:lvl2pPr>
            <a:lvl3pPr marL="914400" indent="0" algn="ctr" defTabSz="457200" rtl="0" eaLnBrk="1" latinLnBrk="0" hangingPunct="1">
              <a:spcBef>
                <a:spcPct val="20000"/>
              </a:spcBef>
              <a:spcAft>
                <a:spcPts val="600"/>
              </a:spcAft>
              <a:buClr>
                <a:schemeClr val="tx2"/>
              </a:buClr>
              <a:buSzPct val="70000"/>
              <a:buFont typeface="Wingdings 2" charset="2"/>
              <a:buNone/>
              <a:defRPr sz="1600" kern="1200">
                <a:ln>
                  <a:solidFill>
                    <a:schemeClr val="bg1">
                      <a:lumMod val="75000"/>
                      <a:lumOff val="25000"/>
                      <a:alpha val="10000"/>
                    </a:schemeClr>
                  </a:solidFill>
                </a:ln>
                <a:solidFill>
                  <a:schemeClr val="tx1">
                    <a:tint val="75000"/>
                  </a:schemeClr>
                </a:solidFill>
                <a:effectLst>
                  <a:outerShdw blurRad="9525" dist="25400" dir="14640000" algn="tl" rotWithShape="0">
                    <a:schemeClr val="bg1">
                      <a:alpha val="30000"/>
                    </a:schemeClr>
                  </a:outerShdw>
                </a:effectLst>
                <a:latin typeface="+mn-lt"/>
                <a:ea typeface="+mn-ea"/>
                <a:cs typeface="+mn-cs"/>
              </a:defRPr>
            </a:lvl3pPr>
            <a:lvl4pPr marL="1371600" indent="0" algn="ctr" defTabSz="457200" rtl="0" eaLnBrk="1" latinLnBrk="0" hangingPunct="1">
              <a:spcBef>
                <a:spcPct val="20000"/>
              </a:spcBef>
              <a:spcAft>
                <a:spcPts val="600"/>
              </a:spcAft>
              <a:buClr>
                <a:schemeClr val="tx2"/>
              </a:buClr>
              <a:buSzPct val="70000"/>
              <a:buFont typeface="Wingdings 2" charset="2"/>
              <a:buNone/>
              <a:defRPr sz="1400" kern="1200">
                <a:ln>
                  <a:solidFill>
                    <a:schemeClr val="bg1">
                      <a:lumMod val="75000"/>
                      <a:lumOff val="25000"/>
                      <a:alpha val="10000"/>
                    </a:schemeClr>
                  </a:solidFill>
                </a:ln>
                <a:solidFill>
                  <a:schemeClr val="tx1">
                    <a:tint val="75000"/>
                  </a:schemeClr>
                </a:solidFill>
                <a:effectLst>
                  <a:outerShdw blurRad="9525" dist="25400" dir="14640000" algn="tl" rotWithShape="0">
                    <a:schemeClr val="bg1">
                      <a:alpha val="30000"/>
                    </a:schemeClr>
                  </a:outerShdw>
                </a:effectLst>
                <a:latin typeface="+mn-lt"/>
                <a:ea typeface="+mn-ea"/>
                <a:cs typeface="+mn-cs"/>
              </a:defRPr>
            </a:lvl4pPr>
            <a:lvl5pPr marL="1828800" indent="0" algn="ctr" defTabSz="457200" rtl="0" eaLnBrk="1" latinLnBrk="0" hangingPunct="1">
              <a:spcBef>
                <a:spcPct val="20000"/>
              </a:spcBef>
              <a:spcAft>
                <a:spcPts val="600"/>
              </a:spcAft>
              <a:buClr>
                <a:schemeClr val="tx2"/>
              </a:buClr>
              <a:buSzPct val="70000"/>
              <a:buFont typeface="Wingdings 2" charset="2"/>
              <a:buNone/>
              <a:defRPr sz="1400" kern="1200">
                <a:ln>
                  <a:solidFill>
                    <a:schemeClr val="bg1">
                      <a:lumMod val="75000"/>
                      <a:lumOff val="25000"/>
                      <a:alpha val="10000"/>
                    </a:schemeClr>
                  </a:solidFill>
                </a:ln>
                <a:solidFill>
                  <a:schemeClr val="tx1">
                    <a:tint val="75000"/>
                  </a:schemeClr>
                </a:solidFill>
                <a:effectLst>
                  <a:outerShdw blurRad="9525" dist="25400" dir="14640000" algn="tl" rotWithShape="0">
                    <a:schemeClr val="bg1">
                      <a:alpha val="30000"/>
                    </a:schemeClr>
                  </a:outerShdw>
                </a:effectLst>
                <a:latin typeface="+mn-lt"/>
                <a:ea typeface="+mn-ea"/>
                <a:cs typeface="+mn-cs"/>
              </a:defRPr>
            </a:lvl5pPr>
            <a:lvl6pPr marL="2286000" indent="0" algn="ctr" defTabSz="457200" rtl="0" eaLnBrk="1" latinLnBrk="0" hangingPunct="1">
              <a:spcBef>
                <a:spcPct val="20000"/>
              </a:spcBef>
              <a:spcAft>
                <a:spcPts val="600"/>
              </a:spcAft>
              <a:buClr>
                <a:schemeClr val="tx2"/>
              </a:buClr>
              <a:buSzPct val="70000"/>
              <a:buFont typeface="Wingdings 2" charset="2"/>
              <a:buNone/>
              <a:defRPr sz="1400" kern="1200">
                <a:ln>
                  <a:solidFill>
                    <a:schemeClr val="bg1">
                      <a:lumMod val="75000"/>
                      <a:lumOff val="25000"/>
                      <a:alpha val="10000"/>
                    </a:schemeClr>
                  </a:solidFill>
                </a:ln>
                <a:solidFill>
                  <a:schemeClr val="tx1">
                    <a:tint val="75000"/>
                  </a:schemeClr>
                </a:solidFill>
                <a:effectLst>
                  <a:outerShdw blurRad="9525" dist="25400" dir="14640000" algn="tl" rotWithShape="0">
                    <a:schemeClr val="bg1">
                      <a:alpha val="30000"/>
                    </a:schemeClr>
                  </a:outerShdw>
                </a:effectLst>
                <a:latin typeface="+mn-lt"/>
                <a:ea typeface="+mn-ea"/>
                <a:cs typeface="+mn-cs"/>
              </a:defRPr>
            </a:lvl6pPr>
            <a:lvl7pPr marL="2743200" indent="0" algn="ctr" defTabSz="457200" rtl="0" eaLnBrk="1" latinLnBrk="0" hangingPunct="1">
              <a:spcBef>
                <a:spcPct val="20000"/>
              </a:spcBef>
              <a:spcAft>
                <a:spcPts val="600"/>
              </a:spcAft>
              <a:buClr>
                <a:schemeClr val="tx2"/>
              </a:buClr>
              <a:buSzPct val="70000"/>
              <a:buFont typeface="Wingdings 2" charset="2"/>
              <a:buNone/>
              <a:defRPr sz="1400" kern="1200">
                <a:ln>
                  <a:solidFill>
                    <a:schemeClr val="bg1">
                      <a:lumMod val="75000"/>
                      <a:lumOff val="25000"/>
                      <a:alpha val="10000"/>
                    </a:schemeClr>
                  </a:solidFill>
                </a:ln>
                <a:solidFill>
                  <a:schemeClr val="tx1">
                    <a:tint val="75000"/>
                  </a:schemeClr>
                </a:solidFill>
                <a:effectLst>
                  <a:outerShdw blurRad="9525" dist="25400" dir="14640000" algn="tl" rotWithShape="0">
                    <a:schemeClr val="bg1">
                      <a:alpha val="30000"/>
                    </a:schemeClr>
                  </a:outerShdw>
                </a:effectLst>
                <a:latin typeface="+mn-lt"/>
                <a:ea typeface="+mn-ea"/>
                <a:cs typeface="+mn-cs"/>
              </a:defRPr>
            </a:lvl7pPr>
            <a:lvl8pPr marL="3200400" indent="0" algn="ctr" defTabSz="457200" rtl="0" eaLnBrk="1" latinLnBrk="0" hangingPunct="1">
              <a:spcBef>
                <a:spcPct val="20000"/>
              </a:spcBef>
              <a:spcAft>
                <a:spcPts val="600"/>
              </a:spcAft>
              <a:buClr>
                <a:schemeClr val="tx2"/>
              </a:buClr>
              <a:buSzPct val="70000"/>
              <a:buFont typeface="Wingdings 2" charset="2"/>
              <a:buNone/>
              <a:defRPr sz="1400" kern="1200">
                <a:ln>
                  <a:solidFill>
                    <a:schemeClr val="bg1">
                      <a:lumMod val="75000"/>
                      <a:lumOff val="25000"/>
                      <a:alpha val="10000"/>
                    </a:schemeClr>
                  </a:solidFill>
                </a:ln>
                <a:solidFill>
                  <a:schemeClr val="tx1">
                    <a:tint val="75000"/>
                  </a:schemeClr>
                </a:solidFill>
                <a:effectLst>
                  <a:outerShdw blurRad="9525" dist="25400" dir="14640000" algn="tl" rotWithShape="0">
                    <a:schemeClr val="bg1">
                      <a:alpha val="30000"/>
                    </a:schemeClr>
                  </a:outerShdw>
                </a:effectLst>
                <a:latin typeface="+mn-lt"/>
                <a:ea typeface="+mn-ea"/>
                <a:cs typeface="+mn-cs"/>
              </a:defRPr>
            </a:lvl8pPr>
            <a:lvl9pPr marL="3657600" indent="0" algn="ctr" defTabSz="457200" rtl="0" eaLnBrk="1" latinLnBrk="0" hangingPunct="1">
              <a:spcBef>
                <a:spcPct val="20000"/>
              </a:spcBef>
              <a:spcAft>
                <a:spcPts val="600"/>
              </a:spcAft>
              <a:buClr>
                <a:schemeClr val="tx2"/>
              </a:buClr>
              <a:buSzPct val="70000"/>
              <a:buFont typeface="Wingdings 2" charset="2"/>
              <a:buNone/>
              <a:defRPr sz="1400" kern="1200">
                <a:ln>
                  <a:solidFill>
                    <a:schemeClr val="bg1">
                      <a:lumMod val="75000"/>
                      <a:lumOff val="25000"/>
                      <a:alpha val="10000"/>
                    </a:schemeClr>
                  </a:solidFill>
                </a:ln>
                <a:solidFill>
                  <a:schemeClr val="tx1">
                    <a:tint val="75000"/>
                  </a:schemeClr>
                </a:solidFill>
                <a:effectLst>
                  <a:outerShdw blurRad="9525" dist="25400" dir="14640000" algn="tl" rotWithShape="0">
                    <a:schemeClr val="bg1">
                      <a:alpha val="30000"/>
                    </a:schemeClr>
                  </a:outerShdw>
                </a:effectLst>
                <a:latin typeface="+mn-lt"/>
                <a:ea typeface="+mn-ea"/>
                <a:cs typeface="+mn-cs"/>
              </a:defRPr>
            </a:lvl9pPr>
          </a:lstStyle>
          <a:p>
            <a:r>
              <a:rPr lang="en-US" sz="2800" dirty="0" smtClean="0">
                <a:solidFill>
                  <a:srgbClr val="FFFF00"/>
                </a:solidFill>
              </a:rPr>
              <a:t>Presented by: Damien DeLelles (</a:t>
            </a:r>
            <a:r>
              <a:rPr lang="th-TH" sz="3600" b="1" dirty="0">
                <a:solidFill>
                  <a:srgbClr val="FFFF00"/>
                </a:solidFill>
              </a:rPr>
              <a:t>กล้า</a:t>
            </a:r>
            <a:r>
              <a:rPr lang="en-US" sz="2800" dirty="0" smtClean="0">
                <a:solidFill>
                  <a:srgbClr val="FFFF00"/>
                </a:solidFill>
              </a:rPr>
              <a:t>) </a:t>
            </a:r>
          </a:p>
          <a:p>
            <a:r>
              <a:rPr lang="en-US" sz="2800" dirty="0" smtClean="0">
                <a:solidFill>
                  <a:srgbClr val="FFFF00"/>
                </a:solidFill>
              </a:rPr>
              <a:t>5604930056</a:t>
            </a:r>
            <a:endParaRPr lang="en-US" sz="2800" dirty="0">
              <a:solidFill>
                <a:srgbClr val="FFFF00"/>
              </a:solidFill>
            </a:endParaRPr>
          </a:p>
        </p:txBody>
      </p:sp>
    </p:spTree>
    <p:extLst>
      <p:ext uri="{BB962C8B-B14F-4D97-AF65-F5344CB8AC3E}">
        <p14:creationId xmlns:p14="http://schemas.microsoft.com/office/powerpoint/2010/main" val="22558927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Autofit/>
          </a:bodyPr>
          <a:lstStyle/>
          <a:p>
            <a:r>
              <a:rPr lang="en-US" sz="6600" dirty="0">
                <a:solidFill>
                  <a:srgbClr val="FFFF00"/>
                </a:solidFill>
              </a:rPr>
              <a:t>Supposition</a:t>
            </a:r>
            <a:endParaRPr lang="en-US" sz="6600" dirty="0"/>
          </a:p>
        </p:txBody>
      </p:sp>
      <p:sp>
        <p:nvSpPr>
          <p:cNvPr id="9" name="Text Placeholder 8"/>
          <p:cNvSpPr>
            <a:spLocks noGrp="1"/>
          </p:cNvSpPr>
          <p:nvPr>
            <p:ph type="body" idx="1"/>
          </p:nvPr>
        </p:nvSpPr>
        <p:spPr/>
        <p:txBody>
          <a:bodyPr/>
          <a:lstStyle/>
          <a:p>
            <a:endParaRPr lang="en-US"/>
          </a:p>
        </p:txBody>
      </p:sp>
    </p:spTree>
    <p:extLst>
      <p:ext uri="{BB962C8B-B14F-4D97-AF65-F5344CB8AC3E}">
        <p14:creationId xmlns:p14="http://schemas.microsoft.com/office/powerpoint/2010/main" val="32089437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n-US" sz="9600" dirty="0" smtClean="0">
                <a:solidFill>
                  <a:srgbClr val="FFFF00"/>
                </a:solidFill>
              </a:rPr>
              <a:t>Questions?</a:t>
            </a:r>
            <a:endParaRPr lang="en-US" sz="9600" dirty="0">
              <a:solidFill>
                <a:srgbClr val="FFFF00"/>
              </a:solidFill>
            </a:endParaRPr>
          </a:p>
        </p:txBody>
      </p:sp>
      <p:sp>
        <p:nvSpPr>
          <p:cNvPr id="5" name="Subtitle 4"/>
          <p:cNvSpPr>
            <a:spLocks noGrp="1"/>
          </p:cNvSpPr>
          <p:nvPr>
            <p:ph type="subTitle" idx="1"/>
          </p:nvPr>
        </p:nvSpPr>
        <p:spPr/>
        <p:txBody>
          <a:bodyPr/>
          <a:lstStyle/>
          <a:p>
            <a:endParaRPr lang="en-US"/>
          </a:p>
        </p:txBody>
      </p:sp>
    </p:spTree>
    <p:extLst>
      <p:ext uri="{BB962C8B-B14F-4D97-AF65-F5344CB8AC3E}">
        <p14:creationId xmlns:p14="http://schemas.microsoft.com/office/powerpoint/2010/main" val="42452181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95" y="0"/>
            <a:ext cx="10353762" cy="970450"/>
          </a:xfrm>
        </p:spPr>
        <p:txBody>
          <a:bodyPr>
            <a:normAutofit fontScale="90000"/>
          </a:bodyPr>
          <a:lstStyle/>
          <a:p>
            <a:r>
              <a:rPr lang="en-US" sz="6700" u="sng" dirty="0" smtClean="0">
                <a:solidFill>
                  <a:srgbClr val="FFFF00"/>
                </a:solidFill>
              </a:rPr>
              <a:t>Overview</a:t>
            </a:r>
            <a:r>
              <a:rPr lang="en-US" dirty="0" smtClean="0"/>
              <a:t> </a:t>
            </a:r>
            <a:endParaRPr lang="en-US" dirty="0"/>
          </a:p>
        </p:txBody>
      </p:sp>
      <p:sp>
        <p:nvSpPr>
          <p:cNvPr id="3" name="Content Placeholder 2"/>
          <p:cNvSpPr>
            <a:spLocks noGrp="1"/>
          </p:cNvSpPr>
          <p:nvPr>
            <p:ph idx="1"/>
          </p:nvPr>
        </p:nvSpPr>
        <p:spPr/>
        <p:txBody>
          <a:bodyPr>
            <a:normAutofit/>
          </a:bodyPr>
          <a:lstStyle/>
          <a:p>
            <a:pPr>
              <a:buClr>
                <a:srgbClr val="FFFF00"/>
              </a:buClr>
              <a:buFont typeface="Arial" panose="020B0604020202020204" pitchFamily="34" charset="0"/>
              <a:buChar char="•"/>
            </a:pPr>
            <a:r>
              <a:rPr lang="en-US" sz="3200" dirty="0" smtClean="0">
                <a:solidFill>
                  <a:srgbClr val="FFFF00"/>
                </a:solidFill>
              </a:rPr>
              <a:t>The </a:t>
            </a:r>
            <a:r>
              <a:rPr lang="en-US" sz="3200" dirty="0">
                <a:solidFill>
                  <a:srgbClr val="FFFF00"/>
                </a:solidFill>
              </a:rPr>
              <a:t>Demand for New </a:t>
            </a:r>
            <a:r>
              <a:rPr lang="en-US" sz="3200" dirty="0" smtClean="0">
                <a:solidFill>
                  <a:srgbClr val="FFFF00"/>
                </a:solidFill>
              </a:rPr>
              <a:t>Handguns</a:t>
            </a:r>
          </a:p>
          <a:p>
            <a:pPr>
              <a:buClr>
                <a:srgbClr val="FFFF00"/>
              </a:buClr>
              <a:buFont typeface="Arial" panose="020B0604020202020204" pitchFamily="34" charset="0"/>
              <a:buChar char="•"/>
            </a:pPr>
            <a:r>
              <a:rPr lang="en-US" sz="3200" dirty="0">
                <a:solidFill>
                  <a:srgbClr val="FFFF00"/>
                </a:solidFill>
              </a:rPr>
              <a:t>The Supply of New </a:t>
            </a:r>
            <a:r>
              <a:rPr lang="en-US" sz="3200" dirty="0" smtClean="0">
                <a:solidFill>
                  <a:srgbClr val="FFFF00"/>
                </a:solidFill>
              </a:rPr>
              <a:t>Handguns</a:t>
            </a:r>
            <a:endParaRPr lang="en-US" sz="3200" dirty="0" smtClean="0">
              <a:solidFill>
                <a:srgbClr val="FFFF00"/>
              </a:solidFill>
            </a:endParaRPr>
          </a:p>
          <a:p>
            <a:pPr>
              <a:buClr>
                <a:srgbClr val="FFFF00"/>
              </a:buClr>
              <a:buFont typeface="Arial" panose="020B0604020202020204" pitchFamily="34" charset="0"/>
              <a:buChar char="•"/>
            </a:pPr>
            <a:r>
              <a:rPr lang="en-US" sz="3200" dirty="0" smtClean="0">
                <a:solidFill>
                  <a:srgbClr val="FFFF00"/>
                </a:solidFill>
              </a:rPr>
              <a:t>Data &amp; Empirical </a:t>
            </a:r>
            <a:r>
              <a:rPr lang="en-US" sz="3200" dirty="0" smtClean="0">
                <a:solidFill>
                  <a:srgbClr val="FFFF00"/>
                </a:solidFill>
              </a:rPr>
              <a:t>Results</a:t>
            </a:r>
          </a:p>
          <a:p>
            <a:pPr>
              <a:buClr>
                <a:srgbClr val="FFFF00"/>
              </a:buClr>
              <a:buFont typeface="Arial" panose="020B0604020202020204" pitchFamily="34" charset="0"/>
              <a:buChar char="•"/>
            </a:pPr>
            <a:r>
              <a:rPr lang="en-US" sz="3200" dirty="0">
                <a:solidFill>
                  <a:srgbClr val="FFFF00"/>
                </a:solidFill>
              </a:rPr>
              <a:t>Supposition</a:t>
            </a:r>
            <a:endParaRPr lang="en-US" sz="3200" dirty="0" smtClean="0">
              <a:solidFill>
                <a:srgbClr val="FFFF00"/>
              </a:solidFill>
            </a:endParaRPr>
          </a:p>
        </p:txBody>
      </p:sp>
    </p:spTree>
    <p:extLst>
      <p:ext uri="{BB962C8B-B14F-4D97-AF65-F5344CB8AC3E}">
        <p14:creationId xmlns:p14="http://schemas.microsoft.com/office/powerpoint/2010/main" val="37449585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913795" y="0"/>
            <a:ext cx="10353762" cy="970450"/>
          </a:xfrm>
        </p:spPr>
        <p:txBody>
          <a:bodyPr>
            <a:normAutofit/>
          </a:bodyPr>
          <a:lstStyle/>
          <a:p>
            <a:r>
              <a:rPr lang="en-US" sz="4800" u="sng" dirty="0">
                <a:solidFill>
                  <a:srgbClr val="FFFF00"/>
                </a:solidFill>
              </a:rPr>
              <a:t>The Demand for New </a:t>
            </a:r>
            <a:r>
              <a:rPr lang="en-US" sz="4800" u="sng" dirty="0" smtClean="0">
                <a:solidFill>
                  <a:srgbClr val="FFFF00"/>
                </a:solidFill>
              </a:rPr>
              <a:t>Handguns</a:t>
            </a:r>
            <a:endParaRPr lang="en-US" sz="4800" u="sng" dirty="0">
              <a:solidFill>
                <a:srgbClr val="FFFF00"/>
              </a:solidFill>
            </a:endParaRPr>
          </a:p>
        </p:txBody>
      </p:sp>
      <p:sp>
        <p:nvSpPr>
          <p:cNvPr id="3" name="Content Placeholder 2"/>
          <p:cNvSpPr>
            <a:spLocks noGrp="1"/>
          </p:cNvSpPr>
          <p:nvPr>
            <p:ph sz="half" idx="1"/>
          </p:nvPr>
        </p:nvSpPr>
        <p:spPr>
          <a:xfrm>
            <a:off x="913795" y="1132764"/>
            <a:ext cx="5060497" cy="4658435"/>
          </a:xfrm>
        </p:spPr>
        <p:txBody>
          <a:bodyPr>
            <a:normAutofit/>
          </a:bodyPr>
          <a:lstStyle/>
          <a:p>
            <a:pPr>
              <a:buClr>
                <a:srgbClr val="FFFF00"/>
              </a:buClr>
              <a:buFont typeface="Arial" panose="020B0604020202020204" pitchFamily="34" charset="0"/>
              <a:buChar char="•"/>
            </a:pPr>
            <a:r>
              <a:rPr lang="en-US" dirty="0">
                <a:solidFill>
                  <a:srgbClr val="FFFF00"/>
                </a:solidFill>
              </a:rPr>
              <a:t>P</a:t>
            </a:r>
            <a:r>
              <a:rPr lang="en-US" dirty="0" smtClean="0">
                <a:solidFill>
                  <a:srgbClr val="FFFF00"/>
                </a:solidFill>
              </a:rPr>
              <a:t>rice of handguns &amp; price of shotguns as possible substitutes </a:t>
            </a:r>
          </a:p>
          <a:p>
            <a:pPr>
              <a:buClr>
                <a:srgbClr val="FFFF00"/>
              </a:buClr>
              <a:buFont typeface="Arial" panose="020B0604020202020204" pitchFamily="34" charset="0"/>
              <a:buChar char="•"/>
            </a:pPr>
            <a:r>
              <a:rPr lang="en-US" dirty="0">
                <a:solidFill>
                  <a:srgbClr val="FFFF00"/>
                </a:solidFill>
              </a:rPr>
              <a:t>R</a:t>
            </a:r>
            <a:r>
              <a:rPr lang="en-US" dirty="0" smtClean="0">
                <a:solidFill>
                  <a:srgbClr val="FFFF00"/>
                </a:solidFill>
              </a:rPr>
              <a:t>eal </a:t>
            </a:r>
            <a:r>
              <a:rPr lang="en-US" dirty="0">
                <a:solidFill>
                  <a:srgbClr val="FFFF00"/>
                </a:solidFill>
              </a:rPr>
              <a:t>per capita disposable </a:t>
            </a:r>
            <a:r>
              <a:rPr lang="en-US" dirty="0" smtClean="0">
                <a:solidFill>
                  <a:srgbClr val="FFFF00"/>
                </a:solidFill>
              </a:rPr>
              <a:t>income  </a:t>
            </a:r>
          </a:p>
          <a:p>
            <a:pPr>
              <a:buClr>
                <a:srgbClr val="FFFF00"/>
              </a:buClr>
              <a:buFont typeface="Arial" panose="020B0604020202020204" pitchFamily="34" charset="0"/>
              <a:buChar char="•"/>
            </a:pPr>
            <a:r>
              <a:rPr lang="en-US" dirty="0">
                <a:solidFill>
                  <a:srgbClr val="FFFF00"/>
                </a:solidFill>
              </a:rPr>
              <a:t>R</a:t>
            </a:r>
            <a:r>
              <a:rPr lang="en-US" dirty="0" smtClean="0">
                <a:solidFill>
                  <a:srgbClr val="FFFF00"/>
                </a:solidFill>
              </a:rPr>
              <a:t>eal </a:t>
            </a:r>
            <a:r>
              <a:rPr lang="en-US" dirty="0">
                <a:solidFill>
                  <a:srgbClr val="FFFF00"/>
                </a:solidFill>
              </a:rPr>
              <a:t>per capita expenditure on police protection, </a:t>
            </a:r>
            <a:endParaRPr lang="en-US" dirty="0" smtClean="0">
              <a:solidFill>
                <a:srgbClr val="FFFF00"/>
              </a:solidFill>
            </a:endParaRPr>
          </a:p>
          <a:p>
            <a:pPr>
              <a:buClr>
                <a:srgbClr val="FFFF00"/>
              </a:buClr>
              <a:buFont typeface="Arial" panose="020B0604020202020204" pitchFamily="34" charset="0"/>
              <a:buChar char="•"/>
            </a:pPr>
            <a:r>
              <a:rPr lang="en-US" dirty="0">
                <a:solidFill>
                  <a:srgbClr val="FFFF00"/>
                </a:solidFill>
              </a:rPr>
              <a:t>V</a:t>
            </a:r>
            <a:r>
              <a:rPr lang="en-US" dirty="0" smtClean="0">
                <a:solidFill>
                  <a:srgbClr val="FFFF00"/>
                </a:solidFill>
              </a:rPr>
              <a:t>iolent </a:t>
            </a:r>
            <a:r>
              <a:rPr lang="en-US" dirty="0">
                <a:solidFill>
                  <a:srgbClr val="FFFF00"/>
                </a:solidFill>
              </a:rPr>
              <a:t>crime </a:t>
            </a:r>
            <a:r>
              <a:rPr lang="en-US" dirty="0" smtClean="0">
                <a:solidFill>
                  <a:srgbClr val="FFFF00"/>
                </a:solidFill>
              </a:rPr>
              <a:t>rate</a:t>
            </a:r>
          </a:p>
          <a:p>
            <a:pPr>
              <a:buClr>
                <a:srgbClr val="FFFF00"/>
              </a:buClr>
              <a:buFont typeface="Arial" panose="020B0604020202020204" pitchFamily="34" charset="0"/>
              <a:buChar char="•"/>
            </a:pPr>
            <a:r>
              <a:rPr lang="en-US" dirty="0">
                <a:solidFill>
                  <a:srgbClr val="FFFF00"/>
                </a:solidFill>
              </a:rPr>
              <a:t>D</a:t>
            </a:r>
            <a:r>
              <a:rPr lang="en-US" dirty="0" smtClean="0">
                <a:solidFill>
                  <a:srgbClr val="FFFF00"/>
                </a:solidFill>
              </a:rPr>
              <a:t>emographic variable (% pop. 25-44 yrs.) </a:t>
            </a:r>
          </a:p>
          <a:p>
            <a:pPr>
              <a:buClr>
                <a:srgbClr val="FFFF00"/>
              </a:buClr>
              <a:buFont typeface="Arial" panose="020B0604020202020204" pitchFamily="34" charset="0"/>
              <a:buChar char="•"/>
            </a:pPr>
            <a:endParaRPr lang="en-US" dirty="0" smtClean="0">
              <a:solidFill>
                <a:srgbClr val="FFFF00"/>
              </a:solidFill>
            </a:endParaRPr>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687463" y="4544706"/>
            <a:ext cx="8806425" cy="2108579"/>
          </a:xfrm>
        </p:spPr>
      </p:pic>
      <p:sp>
        <p:nvSpPr>
          <p:cNvPr id="9" name="Content Placeholder 2"/>
          <p:cNvSpPr txBox="1">
            <a:spLocks/>
          </p:cNvSpPr>
          <p:nvPr/>
        </p:nvSpPr>
        <p:spPr>
          <a:xfrm>
            <a:off x="5974292" y="1132764"/>
            <a:ext cx="5060497" cy="4658435"/>
          </a:xfrm>
          <a:prstGeom prst="rect">
            <a:avLst/>
          </a:prstGeom>
          <a:effectLst>
            <a:outerShdw blurRad="25400" dir="17880000">
              <a:srgbClr val="000000">
                <a:alpha val="46000"/>
              </a:srgbClr>
            </a:outerShdw>
          </a:effectLst>
        </p:spPr>
        <p:txBody>
          <a:bodyPr vert="horz" lIns="91440" tIns="45720" rIns="91440" bIns="45720" rtlCol="0" anchor="t">
            <a:normAutofit/>
          </a:bodyPr>
          <a:lstStyle>
            <a:lvl1pPr marL="342900" indent="-306000" algn="l" defTabSz="457200" rtl="0" eaLnBrk="1" latinLnBrk="0" hangingPunct="1">
              <a:spcBef>
                <a:spcPct val="20000"/>
              </a:spcBef>
              <a:spcAft>
                <a:spcPts val="600"/>
              </a:spcAft>
              <a:buClr>
                <a:schemeClr val="tx2"/>
              </a:buClr>
              <a:buSzPct val="70000"/>
              <a:buFont typeface="Wingdings 2" charset="2"/>
              <a:buChar char=""/>
              <a:defRPr sz="20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1pPr>
            <a:lvl2pPr marL="720000" indent="-270000" algn="l" defTabSz="457200" rtl="0" eaLnBrk="1" latinLnBrk="0" hangingPunct="1">
              <a:spcBef>
                <a:spcPct val="20000"/>
              </a:spcBef>
              <a:spcAft>
                <a:spcPts val="600"/>
              </a:spcAft>
              <a:buClr>
                <a:schemeClr val="tx2"/>
              </a:buClr>
              <a:buSzPct val="70000"/>
              <a:buFont typeface="Wingdings 2" charset="2"/>
              <a:buChar char=""/>
              <a:defRPr sz="18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2pPr>
            <a:lvl3pPr marL="1026000" indent="-216000" algn="l" defTabSz="457200" rtl="0" eaLnBrk="1" latinLnBrk="0" hangingPunct="1">
              <a:spcBef>
                <a:spcPct val="20000"/>
              </a:spcBef>
              <a:spcAft>
                <a:spcPts val="600"/>
              </a:spcAft>
              <a:buClr>
                <a:schemeClr val="tx2"/>
              </a:buClr>
              <a:buSzPct val="70000"/>
              <a:buFont typeface="Wingdings 2" charset="2"/>
              <a:buChar char=""/>
              <a:defRPr sz="16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3pPr>
            <a:lvl4pPr marL="1386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4pPr>
            <a:lvl5pPr marL="1674000" indent="-2160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5pPr>
            <a:lvl6pPr marL="20146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6pPr>
            <a:lvl7pPr marL="24018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7pPr>
            <a:lvl8pPr marL="27890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8pPr>
            <a:lvl9pPr marL="3106200" indent="-228600" algn="l" defTabSz="457200" rtl="0" eaLnBrk="1" latinLnBrk="0" hangingPunct="1">
              <a:spcBef>
                <a:spcPct val="20000"/>
              </a:spcBef>
              <a:spcAft>
                <a:spcPts val="600"/>
              </a:spcAft>
              <a:buClr>
                <a:schemeClr val="tx2"/>
              </a:buClr>
              <a:buSzPct val="70000"/>
              <a:buFont typeface="Wingdings 2" charset="2"/>
              <a:buChar char=""/>
              <a:defRPr sz="1400" kern="120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latin typeface="+mn-lt"/>
                <a:ea typeface="+mn-ea"/>
                <a:cs typeface="+mn-cs"/>
              </a:defRPr>
            </a:lvl9pPr>
          </a:lstStyle>
          <a:p>
            <a:pPr>
              <a:buClr>
                <a:srgbClr val="FFFF00"/>
              </a:buClr>
              <a:buFont typeface="Arial" panose="020B0604020202020204" pitchFamily="34" charset="0"/>
              <a:buChar char="•"/>
            </a:pPr>
            <a:r>
              <a:rPr lang="en-US" dirty="0">
                <a:solidFill>
                  <a:srgbClr val="FFFF00"/>
                </a:solidFill>
              </a:rPr>
              <a:t>A</a:t>
            </a:r>
            <a:r>
              <a:rPr lang="en-US" dirty="0" smtClean="0">
                <a:solidFill>
                  <a:srgbClr val="FFFF00"/>
                </a:solidFill>
              </a:rPr>
              <a:t>nticipation of the Gun Control Act of 1968 and the Brady Handgun Violence Act of 1993 increased the demand for new handguns</a:t>
            </a:r>
          </a:p>
          <a:p>
            <a:pPr>
              <a:buClr>
                <a:srgbClr val="FFFF00"/>
              </a:buClr>
              <a:buFont typeface="Arial" panose="020B0604020202020204" pitchFamily="34" charset="0"/>
              <a:buChar char="•"/>
            </a:pPr>
            <a:r>
              <a:rPr lang="en-US" i="1" dirty="0" smtClean="0">
                <a:solidFill>
                  <a:srgbClr val="FFFF00"/>
                </a:solidFill>
              </a:rPr>
              <a:t>Ceteris paribus</a:t>
            </a:r>
          </a:p>
          <a:p>
            <a:pPr>
              <a:buClr>
                <a:srgbClr val="FFFF00"/>
              </a:buClr>
              <a:buFont typeface="Arial" panose="020B0604020202020204" pitchFamily="34" charset="0"/>
              <a:buChar char="•"/>
            </a:pPr>
            <a:r>
              <a:rPr lang="en-US" dirty="0" smtClean="0">
                <a:solidFill>
                  <a:srgbClr val="FFFF00"/>
                </a:solidFill>
              </a:rPr>
              <a:t>Analysis of the variables relationships </a:t>
            </a:r>
          </a:p>
          <a:p>
            <a:pPr>
              <a:buClr>
                <a:srgbClr val="FFFF00"/>
              </a:buClr>
              <a:buFont typeface="Arial" panose="020B0604020202020204" pitchFamily="34" charset="0"/>
              <a:buChar char="•"/>
            </a:pPr>
            <a:r>
              <a:rPr lang="en-US" dirty="0" err="1" smtClean="0">
                <a:solidFill>
                  <a:srgbClr val="FFFF00"/>
                </a:solidFill>
              </a:rPr>
              <a:t>ie</a:t>
            </a:r>
            <a:r>
              <a:rPr lang="en-US" dirty="0" smtClean="0">
                <a:solidFill>
                  <a:srgbClr val="FFFF00"/>
                </a:solidFill>
              </a:rPr>
              <a:t>. Will more handgun purchases cause an increase in violent crime?</a:t>
            </a:r>
          </a:p>
        </p:txBody>
      </p:sp>
    </p:spTree>
    <p:extLst>
      <p:ext uri="{BB962C8B-B14F-4D97-AF65-F5344CB8AC3E}">
        <p14:creationId xmlns:p14="http://schemas.microsoft.com/office/powerpoint/2010/main" val="199210450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0" y="0"/>
            <a:ext cx="12191999" cy="1215189"/>
          </a:xfrm>
        </p:spPr>
        <p:txBody>
          <a:bodyPr>
            <a:normAutofit fontScale="90000"/>
          </a:bodyPr>
          <a:lstStyle/>
          <a:p>
            <a:r>
              <a:rPr lang="en-US" sz="6000" u="sng" dirty="0">
                <a:solidFill>
                  <a:srgbClr val="FFFF00"/>
                </a:solidFill>
              </a:rPr>
              <a:t>Gun Control Act of 1968</a:t>
            </a:r>
            <a:r>
              <a:rPr lang="en-US" dirty="0">
                <a:solidFill>
                  <a:srgbClr val="FFFF00"/>
                </a:solidFill>
              </a:rPr>
              <a:t/>
            </a:r>
            <a:br>
              <a:rPr lang="en-US" dirty="0">
                <a:solidFill>
                  <a:srgbClr val="FFFF00"/>
                </a:solidFill>
              </a:rPr>
            </a:br>
            <a:endParaRPr lang="en-US" dirty="0"/>
          </a:p>
        </p:txBody>
      </p:sp>
      <p:sp>
        <p:nvSpPr>
          <p:cNvPr id="8" name="Content Placeholder 7"/>
          <p:cNvSpPr>
            <a:spLocks noGrp="1"/>
          </p:cNvSpPr>
          <p:nvPr>
            <p:ph idx="1"/>
          </p:nvPr>
        </p:nvSpPr>
        <p:spPr>
          <a:xfrm>
            <a:off x="5780076" y="1379621"/>
            <a:ext cx="6411924" cy="5181600"/>
          </a:xfrm>
        </p:spPr>
        <p:txBody>
          <a:bodyPr/>
          <a:lstStyle/>
          <a:p>
            <a:endParaRPr lang="en-US"/>
          </a:p>
        </p:txBody>
      </p:sp>
      <p:sp>
        <p:nvSpPr>
          <p:cNvPr id="9" name="Text Placeholder 8"/>
          <p:cNvSpPr>
            <a:spLocks noGrp="1"/>
          </p:cNvSpPr>
          <p:nvPr>
            <p:ph type="body" sz="half" idx="2"/>
          </p:nvPr>
        </p:nvSpPr>
        <p:spPr>
          <a:xfrm>
            <a:off x="216569" y="1215189"/>
            <a:ext cx="5245768" cy="5346032"/>
          </a:xfrm>
        </p:spPr>
        <p:txBody>
          <a:bodyPr>
            <a:normAutofit fontScale="92500"/>
          </a:bodyPr>
          <a:lstStyle/>
          <a:p>
            <a:pPr marL="285750" indent="-285750" algn="l">
              <a:buClr>
                <a:srgbClr val="FFFF00"/>
              </a:buClr>
              <a:buFont typeface="Arial" panose="020B0604020202020204" pitchFamily="34" charset="0"/>
              <a:buChar char="•"/>
            </a:pPr>
            <a:r>
              <a:rPr lang="en-US" sz="1800" dirty="0">
                <a:solidFill>
                  <a:srgbClr val="FFFF00"/>
                </a:solidFill>
              </a:rPr>
              <a:t>Brought about by the assassinations of John and Robert Kennedy, Malcolm X, and Martin Luther King, </a:t>
            </a:r>
            <a:r>
              <a:rPr lang="en-US" sz="1800" dirty="0" err="1">
                <a:solidFill>
                  <a:srgbClr val="FFFF00"/>
                </a:solidFill>
              </a:rPr>
              <a:t>Jr</a:t>
            </a:r>
            <a:endParaRPr lang="en-US" sz="1800" dirty="0">
              <a:solidFill>
                <a:srgbClr val="FFFF00"/>
              </a:solidFill>
            </a:endParaRPr>
          </a:p>
          <a:p>
            <a:pPr marL="285750" indent="-285750" algn="l">
              <a:buClr>
                <a:srgbClr val="FFFF00"/>
              </a:buClr>
              <a:buFont typeface="Arial" panose="020B0604020202020204" pitchFamily="34" charset="0"/>
              <a:buChar char="•"/>
            </a:pPr>
            <a:r>
              <a:rPr lang="en-US" sz="1800" dirty="0">
                <a:solidFill>
                  <a:srgbClr val="FFFF00"/>
                </a:solidFill>
              </a:rPr>
              <a:t>Mandated the licensing of individuals and companies engaged in the business of selling firearms</a:t>
            </a:r>
          </a:p>
          <a:p>
            <a:pPr marL="285750" indent="-285750" algn="l">
              <a:buClr>
                <a:srgbClr val="FFFF00"/>
              </a:buClr>
              <a:buFont typeface="Arial" panose="020B0604020202020204" pitchFamily="34" charset="0"/>
              <a:buChar char="•"/>
            </a:pPr>
            <a:r>
              <a:rPr lang="en-US" sz="1800" dirty="0">
                <a:solidFill>
                  <a:srgbClr val="FFFF00"/>
                </a:solidFill>
              </a:rPr>
              <a:t>Private sales between residents of two different states are also prohibited without going through a licensed dealer</a:t>
            </a:r>
          </a:p>
          <a:p>
            <a:pPr marL="285750" indent="-285750" algn="l">
              <a:buClr>
                <a:srgbClr val="FFFF00"/>
              </a:buClr>
              <a:buFont typeface="Arial" panose="020B0604020202020204" pitchFamily="34" charset="0"/>
              <a:buChar char="•"/>
            </a:pPr>
            <a:r>
              <a:rPr lang="en-US" sz="1800" dirty="0">
                <a:solidFill>
                  <a:srgbClr val="FFFF00"/>
                </a:solidFill>
              </a:rPr>
              <a:t>A federally licensed importer, manufacturer, dealer or collector shall not sell or deliver any rifle or shotgun or ammunition for rifle or shotgun to any individual less than 18 years of age, nor any handgun or ammunition for a handgun to any individual less than 21 years of age</a:t>
            </a:r>
          </a:p>
          <a:p>
            <a:pPr marL="285750" indent="-285750" algn="l">
              <a:buClr>
                <a:srgbClr val="FFFF00"/>
              </a:buClr>
              <a:buFont typeface="Arial" panose="020B0604020202020204" pitchFamily="34" charset="0"/>
              <a:buChar char="•"/>
            </a:pPr>
            <a:r>
              <a:rPr lang="en-US" sz="1800" dirty="0">
                <a:solidFill>
                  <a:srgbClr val="FFFF00"/>
                </a:solidFill>
              </a:rPr>
              <a:t>Prohibits certain </a:t>
            </a:r>
            <a:r>
              <a:rPr lang="en-US" sz="1800" dirty="0" err="1">
                <a:solidFill>
                  <a:srgbClr val="FFFF00"/>
                </a:solidFill>
              </a:rPr>
              <a:t>tyes</a:t>
            </a:r>
            <a:r>
              <a:rPr lang="en-US" sz="1800" dirty="0">
                <a:solidFill>
                  <a:srgbClr val="FFFF00"/>
                </a:solidFill>
              </a:rPr>
              <a:t> of firearms “Saturday Night Specials”—cheaply made, easily concealed small handgun </a:t>
            </a:r>
          </a:p>
          <a:p>
            <a:pPr marL="285750" indent="-285750" algn="l">
              <a:buClr>
                <a:srgbClr val="FFFF00"/>
              </a:buClr>
              <a:buFont typeface="Arial" panose="020B0604020202020204" pitchFamily="34" charset="0"/>
              <a:buChar char="•"/>
            </a:pPr>
            <a:endParaRPr lang="en-US" dirty="0"/>
          </a:p>
        </p:txBody>
      </p:sp>
      <p:pic>
        <p:nvPicPr>
          <p:cNvPr id="10" name="Picture 9"/>
          <p:cNvPicPr>
            <a:picLocks noChangeAspect="1"/>
          </p:cNvPicPr>
          <p:nvPr/>
        </p:nvPicPr>
        <p:blipFill>
          <a:blip r:embed="rId2"/>
          <a:stretch>
            <a:fillRect/>
          </a:stretch>
        </p:blipFill>
        <p:spPr>
          <a:xfrm>
            <a:off x="5678311" y="1169939"/>
            <a:ext cx="6297714" cy="5688061"/>
          </a:xfrm>
          <a:prstGeom prst="rect">
            <a:avLst/>
          </a:prstGeom>
        </p:spPr>
      </p:pic>
    </p:spTree>
    <p:extLst>
      <p:ext uri="{BB962C8B-B14F-4D97-AF65-F5344CB8AC3E}">
        <p14:creationId xmlns:p14="http://schemas.microsoft.com/office/powerpoint/2010/main" val="2868380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120928" y="200527"/>
            <a:ext cx="11899232" cy="970450"/>
          </a:xfrm>
        </p:spPr>
        <p:txBody>
          <a:bodyPr>
            <a:normAutofit fontScale="90000"/>
          </a:bodyPr>
          <a:lstStyle/>
          <a:p>
            <a:r>
              <a:rPr lang="en-US" sz="6000" u="sng" dirty="0">
                <a:solidFill>
                  <a:srgbClr val="FFFF00"/>
                </a:solidFill>
              </a:rPr>
              <a:t>Brady Handgun Violence Act of 1993 </a:t>
            </a:r>
            <a:r>
              <a:rPr lang="en-US" dirty="0">
                <a:solidFill>
                  <a:srgbClr val="FFFF00"/>
                </a:solidFill>
              </a:rPr>
              <a:t/>
            </a:r>
            <a:br>
              <a:rPr lang="en-US" dirty="0">
                <a:solidFill>
                  <a:srgbClr val="FFFF00"/>
                </a:solidFill>
              </a:rPr>
            </a:br>
            <a:endParaRPr lang="en-US" dirty="0"/>
          </a:p>
        </p:txBody>
      </p:sp>
      <p:sp>
        <p:nvSpPr>
          <p:cNvPr id="9" name="Text Placeholder 8"/>
          <p:cNvSpPr>
            <a:spLocks noGrp="1"/>
          </p:cNvSpPr>
          <p:nvPr>
            <p:ph sz="half" idx="1"/>
          </p:nvPr>
        </p:nvSpPr>
        <p:spPr>
          <a:xfrm>
            <a:off x="120929" y="1170976"/>
            <a:ext cx="5853364" cy="5687023"/>
          </a:xfrm>
        </p:spPr>
        <p:txBody>
          <a:bodyPr>
            <a:normAutofit fontScale="70000" lnSpcReduction="20000"/>
          </a:bodyPr>
          <a:lstStyle/>
          <a:p>
            <a:pPr marL="285750" indent="-285750">
              <a:buClr>
                <a:srgbClr val="FFFF00"/>
              </a:buClr>
              <a:buFont typeface="Arial" panose="020B0604020202020204" pitchFamily="34" charset="0"/>
              <a:buChar char="•"/>
            </a:pPr>
            <a:r>
              <a:rPr lang="en-US" sz="3300" dirty="0" smtClean="0">
                <a:solidFill>
                  <a:srgbClr val="FFFF00"/>
                </a:solidFill>
              </a:rPr>
              <a:t>Named </a:t>
            </a:r>
            <a:r>
              <a:rPr lang="en-US" sz="3300" dirty="0">
                <a:solidFill>
                  <a:srgbClr val="FFFF00"/>
                </a:solidFill>
              </a:rPr>
              <a:t>after Jim </a:t>
            </a:r>
            <a:r>
              <a:rPr lang="en-US" sz="3300" dirty="0" smtClean="0">
                <a:solidFill>
                  <a:srgbClr val="FFFF00"/>
                </a:solidFill>
              </a:rPr>
              <a:t>Brady, </a:t>
            </a:r>
            <a:r>
              <a:rPr lang="en-US" sz="3300" dirty="0">
                <a:solidFill>
                  <a:srgbClr val="FFFF00"/>
                </a:solidFill>
              </a:rPr>
              <a:t>press secretary to President Ronald Reagan when both he and the president, along with Secret Service agent Tim McCarthy and District of Columbia police officer Thomas </a:t>
            </a:r>
            <a:r>
              <a:rPr lang="en-US" sz="3300" dirty="0" err="1">
                <a:solidFill>
                  <a:srgbClr val="FFFF00"/>
                </a:solidFill>
              </a:rPr>
              <a:t>Delehanty</a:t>
            </a:r>
            <a:r>
              <a:rPr lang="en-US" sz="3300" dirty="0">
                <a:solidFill>
                  <a:srgbClr val="FFFF00"/>
                </a:solidFill>
              </a:rPr>
              <a:t>, were shot on March 30, 1981, during an assassination attempt by John Hinckley</a:t>
            </a:r>
            <a:endParaRPr lang="en-US" sz="3300" dirty="0" smtClean="0">
              <a:solidFill>
                <a:srgbClr val="FFFF00"/>
              </a:solidFill>
            </a:endParaRPr>
          </a:p>
          <a:p>
            <a:pPr marL="285750" indent="-285750" algn="l">
              <a:buClr>
                <a:srgbClr val="FFFF00"/>
              </a:buClr>
              <a:buFont typeface="Arial" panose="020B0604020202020204" pitchFamily="34" charset="0"/>
              <a:buChar char="•"/>
            </a:pPr>
            <a:r>
              <a:rPr lang="en-US" sz="3300" dirty="0" smtClean="0">
                <a:solidFill>
                  <a:srgbClr val="FFFF00"/>
                </a:solidFill>
              </a:rPr>
              <a:t>Requires </a:t>
            </a:r>
            <a:r>
              <a:rPr lang="en-US" sz="3300" dirty="0">
                <a:solidFill>
                  <a:srgbClr val="FFFF00"/>
                </a:solidFill>
              </a:rPr>
              <a:t>that background checks be conducted on individuals before a firearm may be purchased from a federally licensed dealer, manufacturer or </a:t>
            </a:r>
            <a:r>
              <a:rPr lang="en-US" sz="3300" dirty="0" smtClean="0">
                <a:solidFill>
                  <a:srgbClr val="FFFF00"/>
                </a:solidFill>
              </a:rPr>
              <a:t>importer</a:t>
            </a:r>
          </a:p>
          <a:p>
            <a:pPr marL="285750" indent="-285750">
              <a:buClr>
                <a:srgbClr val="FFFF00"/>
              </a:buClr>
              <a:buFont typeface="Arial" panose="020B0604020202020204" pitchFamily="34" charset="0"/>
              <a:buChar char="•"/>
            </a:pPr>
            <a:r>
              <a:rPr lang="en-US" sz="3300" dirty="0" smtClean="0">
                <a:solidFill>
                  <a:srgbClr val="FFFF00"/>
                </a:solidFill>
              </a:rPr>
              <a:t>All background check go through the Federal Bureau of Investigation (FBI</a:t>
            </a:r>
            <a:r>
              <a:rPr lang="en-US" sz="3300" dirty="0">
                <a:solidFill>
                  <a:srgbClr val="FFFF00"/>
                </a:solidFill>
              </a:rPr>
              <a:t>) National Instant Criminal Background Check System (NICS</a:t>
            </a:r>
            <a:r>
              <a:rPr lang="en-US" sz="3300" dirty="0" smtClean="0">
                <a:solidFill>
                  <a:srgbClr val="FFFF00"/>
                </a:solidFill>
              </a:rPr>
              <a:t>)</a:t>
            </a:r>
            <a:endParaRPr lang="en-US" sz="3600" dirty="0" smtClean="0">
              <a:solidFill>
                <a:srgbClr val="FFFF00"/>
              </a:solidFill>
            </a:endParaRPr>
          </a:p>
          <a:p>
            <a:pPr marL="285750" indent="-285750">
              <a:buClr>
                <a:srgbClr val="FFFF00"/>
              </a:buClr>
              <a:buFont typeface="Arial" panose="020B0604020202020204" pitchFamily="34" charset="0"/>
              <a:buChar char="•"/>
            </a:pPr>
            <a:r>
              <a:rPr lang="en-US" sz="3300" dirty="0" smtClean="0">
                <a:solidFill>
                  <a:srgbClr val="FFFF00"/>
                </a:solidFill>
              </a:rPr>
              <a:t> Prohibitions include: </a:t>
            </a:r>
            <a:endParaRPr lang="en-US" sz="3300" dirty="0" smtClean="0">
              <a:solidFill>
                <a:srgbClr val="FFFF00"/>
              </a:solidFill>
            </a:endParaRPr>
          </a:p>
          <a:p>
            <a:pPr marL="285750" indent="-285750">
              <a:buClr>
                <a:srgbClr val="FFFF00"/>
              </a:buClr>
              <a:buFont typeface="Arial" panose="020B0604020202020204" pitchFamily="34" charset="0"/>
              <a:buChar char="•"/>
            </a:pPr>
            <a:endParaRPr lang="en-US" sz="2100" dirty="0">
              <a:solidFill>
                <a:srgbClr val="FFFF00"/>
              </a:solidFill>
            </a:endParaRPr>
          </a:p>
          <a:p>
            <a:pPr marL="285750" indent="-285750" algn="l">
              <a:buClr>
                <a:srgbClr val="FFFF00"/>
              </a:buClr>
              <a:buFont typeface="Arial" panose="020B0604020202020204" pitchFamily="34" charset="0"/>
              <a:buChar char="•"/>
            </a:pPr>
            <a:endParaRPr lang="en-US" dirty="0"/>
          </a:p>
        </p:txBody>
      </p:sp>
      <p:sp>
        <p:nvSpPr>
          <p:cNvPr id="11" name="Content Placeholder 10"/>
          <p:cNvSpPr>
            <a:spLocks noGrp="1"/>
          </p:cNvSpPr>
          <p:nvPr>
            <p:ph sz="half" idx="2"/>
          </p:nvPr>
        </p:nvSpPr>
        <p:spPr>
          <a:xfrm>
            <a:off x="6202892" y="1170976"/>
            <a:ext cx="5817268" cy="5911995"/>
          </a:xfrm>
        </p:spPr>
        <p:txBody>
          <a:bodyPr>
            <a:noAutofit/>
          </a:bodyPr>
          <a:lstStyle/>
          <a:p>
            <a:pPr marL="742950" lvl="1" indent="-285750">
              <a:buClr>
                <a:srgbClr val="FFFF00"/>
              </a:buClr>
              <a:buFont typeface="Arial" panose="020B0604020202020204" pitchFamily="34" charset="0"/>
              <a:buChar char="•"/>
            </a:pPr>
            <a:r>
              <a:rPr lang="en-US" sz="1600" dirty="0" smtClean="0">
                <a:solidFill>
                  <a:srgbClr val="FFFF00"/>
                </a:solidFill>
              </a:rPr>
              <a:t>1.Has </a:t>
            </a:r>
            <a:r>
              <a:rPr lang="en-US" sz="1600" dirty="0">
                <a:solidFill>
                  <a:srgbClr val="FFFF00"/>
                </a:solidFill>
              </a:rPr>
              <a:t>been convicted in any court of a crime punishable by imprisonment for a term exceeding one year;</a:t>
            </a:r>
          </a:p>
          <a:p>
            <a:pPr marL="742950" lvl="1" indent="-285750">
              <a:buClr>
                <a:srgbClr val="FFFF00"/>
              </a:buClr>
              <a:buFont typeface="Arial" panose="020B0604020202020204" pitchFamily="34" charset="0"/>
              <a:buChar char="•"/>
            </a:pPr>
            <a:r>
              <a:rPr lang="en-US" sz="1600" dirty="0">
                <a:solidFill>
                  <a:srgbClr val="FFFF00"/>
                </a:solidFill>
              </a:rPr>
              <a:t>2.Is a fugitive from justice;</a:t>
            </a:r>
          </a:p>
          <a:p>
            <a:pPr marL="742950" lvl="1" indent="-285750">
              <a:buClr>
                <a:srgbClr val="FFFF00"/>
              </a:buClr>
              <a:buFont typeface="Arial" panose="020B0604020202020204" pitchFamily="34" charset="0"/>
              <a:buChar char="•"/>
            </a:pPr>
            <a:r>
              <a:rPr lang="en-US" sz="1600" dirty="0">
                <a:solidFill>
                  <a:srgbClr val="FFFF00"/>
                </a:solidFill>
              </a:rPr>
              <a:t>3.Is an unlawful user of or addicted to any controlled substance;</a:t>
            </a:r>
          </a:p>
          <a:p>
            <a:pPr marL="742950" lvl="1" indent="-285750">
              <a:buClr>
                <a:srgbClr val="FFFF00"/>
              </a:buClr>
              <a:buFont typeface="Arial" panose="020B0604020202020204" pitchFamily="34" charset="0"/>
              <a:buChar char="•"/>
            </a:pPr>
            <a:r>
              <a:rPr lang="en-US" sz="1600" dirty="0">
                <a:solidFill>
                  <a:srgbClr val="FFFF00"/>
                </a:solidFill>
              </a:rPr>
              <a:t>4.Has been adjudicated as a mental defective or committed to a mental institution;</a:t>
            </a:r>
          </a:p>
          <a:p>
            <a:pPr marL="742950" lvl="1" indent="-285750">
              <a:buClr>
                <a:srgbClr val="FFFF00"/>
              </a:buClr>
              <a:buFont typeface="Arial" panose="020B0604020202020204" pitchFamily="34" charset="0"/>
              <a:buChar char="•"/>
            </a:pPr>
            <a:r>
              <a:rPr lang="en-US" sz="1600" dirty="0">
                <a:solidFill>
                  <a:srgbClr val="FFFF00"/>
                </a:solidFill>
              </a:rPr>
              <a:t>5.Is an alien illegally or unlawfully in the United States;</a:t>
            </a:r>
          </a:p>
          <a:p>
            <a:pPr marL="742950" lvl="1" indent="-285750">
              <a:buClr>
                <a:srgbClr val="FFFF00"/>
              </a:buClr>
              <a:buFont typeface="Arial" panose="020B0604020202020204" pitchFamily="34" charset="0"/>
              <a:buChar char="•"/>
            </a:pPr>
            <a:r>
              <a:rPr lang="en-US" sz="1600" dirty="0">
                <a:solidFill>
                  <a:srgbClr val="FFFF00"/>
                </a:solidFill>
              </a:rPr>
              <a:t>6.Has been discharged from the Armed Forces under dishonorable conditions;</a:t>
            </a:r>
          </a:p>
          <a:p>
            <a:pPr marL="742950" lvl="1" indent="-285750">
              <a:buClr>
                <a:srgbClr val="FFFF00"/>
              </a:buClr>
              <a:buFont typeface="Arial" panose="020B0604020202020204" pitchFamily="34" charset="0"/>
              <a:buChar char="•"/>
            </a:pPr>
            <a:r>
              <a:rPr lang="en-US" sz="1600" dirty="0">
                <a:solidFill>
                  <a:srgbClr val="FFFF00"/>
                </a:solidFill>
              </a:rPr>
              <a:t>7.Having been a citizen of the United States, has renounced U.S. citizenship;</a:t>
            </a:r>
          </a:p>
          <a:p>
            <a:pPr marL="742950" lvl="1" indent="-285750">
              <a:buClr>
                <a:srgbClr val="FFFF00"/>
              </a:buClr>
              <a:buFont typeface="Arial" panose="020B0604020202020204" pitchFamily="34" charset="0"/>
              <a:buChar char="•"/>
            </a:pPr>
            <a:r>
              <a:rPr lang="en-US" sz="1600" dirty="0">
                <a:solidFill>
                  <a:srgbClr val="FFFF00"/>
                </a:solidFill>
              </a:rPr>
              <a:t>8.Is subject to a court order that restrains the person from harassing, stalking, or threatening an intimate partner or child of such intimate partner, or;</a:t>
            </a:r>
          </a:p>
          <a:p>
            <a:pPr marL="742950" lvl="1" indent="-285750">
              <a:buClr>
                <a:srgbClr val="FFFF00"/>
              </a:buClr>
              <a:buFont typeface="Arial" panose="020B0604020202020204" pitchFamily="34" charset="0"/>
              <a:buChar char="•"/>
            </a:pPr>
            <a:r>
              <a:rPr lang="en-US" sz="1600" dirty="0">
                <a:solidFill>
                  <a:srgbClr val="FFFF00"/>
                </a:solidFill>
              </a:rPr>
              <a:t>9.Has been convicted in any court of a misdemeanor crime of domestic violence.</a:t>
            </a:r>
          </a:p>
          <a:p>
            <a:pPr marL="742950" lvl="1" indent="-285750">
              <a:buClr>
                <a:srgbClr val="FFFF00"/>
              </a:buClr>
              <a:buFont typeface="Arial" panose="020B0604020202020204" pitchFamily="34" charset="0"/>
              <a:buChar char="•"/>
            </a:pPr>
            <a:r>
              <a:rPr lang="en-US" sz="1600" dirty="0">
                <a:solidFill>
                  <a:srgbClr val="FFFF00"/>
                </a:solidFill>
              </a:rPr>
              <a:t>10.Has a record of being a felon</a:t>
            </a:r>
          </a:p>
          <a:p>
            <a:endParaRPr lang="en-US" sz="1600" dirty="0"/>
          </a:p>
        </p:txBody>
      </p:sp>
    </p:spTree>
    <p:extLst>
      <p:ext uri="{BB962C8B-B14F-4D97-AF65-F5344CB8AC3E}">
        <p14:creationId xmlns:p14="http://schemas.microsoft.com/office/powerpoint/2010/main" val="290704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7"/>
          <p:cNvSpPr>
            <a:spLocks noGrp="1"/>
          </p:cNvSpPr>
          <p:nvPr>
            <p:ph type="title"/>
          </p:nvPr>
        </p:nvSpPr>
        <p:spPr>
          <a:xfrm>
            <a:off x="913795" y="0"/>
            <a:ext cx="10353762" cy="970450"/>
          </a:xfrm>
        </p:spPr>
        <p:txBody>
          <a:bodyPr>
            <a:normAutofit/>
          </a:bodyPr>
          <a:lstStyle/>
          <a:p>
            <a:r>
              <a:rPr lang="en-US" sz="4800" u="sng" dirty="0">
                <a:solidFill>
                  <a:srgbClr val="FFFF00"/>
                </a:solidFill>
              </a:rPr>
              <a:t>The </a:t>
            </a:r>
            <a:r>
              <a:rPr lang="en-US" sz="4800" u="sng" dirty="0" smtClean="0">
                <a:solidFill>
                  <a:srgbClr val="FFFF00"/>
                </a:solidFill>
              </a:rPr>
              <a:t>Supply </a:t>
            </a:r>
            <a:r>
              <a:rPr lang="en-US" sz="4800" u="sng" dirty="0">
                <a:solidFill>
                  <a:srgbClr val="FFFF00"/>
                </a:solidFill>
              </a:rPr>
              <a:t>for New </a:t>
            </a:r>
            <a:r>
              <a:rPr lang="en-US" sz="4800" u="sng" dirty="0" smtClean="0">
                <a:solidFill>
                  <a:srgbClr val="FFFF00"/>
                </a:solidFill>
              </a:rPr>
              <a:t>Handguns</a:t>
            </a:r>
            <a:endParaRPr lang="en-US" sz="4800" u="sng" dirty="0">
              <a:solidFill>
                <a:srgbClr val="FFFF00"/>
              </a:solidFill>
            </a:endParaRPr>
          </a:p>
        </p:txBody>
      </p:sp>
      <p:sp>
        <p:nvSpPr>
          <p:cNvPr id="7" name="Content Placeholder 2"/>
          <p:cNvSpPr>
            <a:spLocks noGrp="1"/>
          </p:cNvSpPr>
          <p:nvPr>
            <p:ph sz="half" idx="1"/>
          </p:nvPr>
        </p:nvSpPr>
        <p:spPr>
          <a:xfrm>
            <a:off x="830668" y="1113625"/>
            <a:ext cx="5060497" cy="4658435"/>
          </a:xfrm>
        </p:spPr>
        <p:txBody>
          <a:bodyPr>
            <a:normAutofit/>
          </a:bodyPr>
          <a:lstStyle/>
          <a:p>
            <a:pPr>
              <a:buClr>
                <a:srgbClr val="FFFF00"/>
              </a:buClr>
              <a:buFont typeface="Arial" panose="020B0604020202020204" pitchFamily="34" charset="0"/>
              <a:buChar char="•"/>
            </a:pPr>
            <a:r>
              <a:rPr lang="en-US" sz="2400" dirty="0">
                <a:solidFill>
                  <a:srgbClr val="FFFF00"/>
                </a:solidFill>
              </a:rPr>
              <a:t>P</a:t>
            </a:r>
            <a:r>
              <a:rPr lang="en-US" sz="2400" dirty="0" smtClean="0">
                <a:solidFill>
                  <a:srgbClr val="FFFF00"/>
                </a:solidFill>
              </a:rPr>
              <a:t>rice </a:t>
            </a:r>
            <a:r>
              <a:rPr lang="en-US" sz="2400" dirty="0">
                <a:solidFill>
                  <a:srgbClr val="FFFF00"/>
                </a:solidFill>
              </a:rPr>
              <a:t>of </a:t>
            </a:r>
            <a:r>
              <a:rPr lang="en-US" sz="2400" dirty="0" smtClean="0">
                <a:solidFill>
                  <a:srgbClr val="FFFF00"/>
                </a:solidFill>
              </a:rPr>
              <a:t>handguns </a:t>
            </a:r>
          </a:p>
          <a:p>
            <a:pPr>
              <a:buClr>
                <a:srgbClr val="FFFF00"/>
              </a:buClr>
              <a:buFont typeface="Arial" panose="020B0604020202020204" pitchFamily="34" charset="0"/>
              <a:buChar char="•"/>
            </a:pPr>
            <a:r>
              <a:rPr lang="en-US" sz="2400" dirty="0">
                <a:solidFill>
                  <a:srgbClr val="FFFF00"/>
                </a:solidFill>
              </a:rPr>
              <a:t>P</a:t>
            </a:r>
            <a:r>
              <a:rPr lang="en-US" sz="2400" dirty="0" smtClean="0">
                <a:solidFill>
                  <a:srgbClr val="FFFF00"/>
                </a:solidFill>
              </a:rPr>
              <a:t>rice </a:t>
            </a:r>
            <a:r>
              <a:rPr lang="en-US" sz="2400" dirty="0">
                <a:solidFill>
                  <a:srgbClr val="FFFF00"/>
                </a:solidFill>
              </a:rPr>
              <a:t>of </a:t>
            </a:r>
            <a:r>
              <a:rPr lang="en-US" sz="2400" dirty="0" smtClean="0">
                <a:solidFill>
                  <a:srgbClr val="FFFF00"/>
                </a:solidFill>
              </a:rPr>
              <a:t>shotguns</a:t>
            </a:r>
          </a:p>
          <a:p>
            <a:pPr>
              <a:buClr>
                <a:srgbClr val="FFFF00"/>
              </a:buClr>
              <a:buFont typeface="Arial" panose="020B0604020202020204" pitchFamily="34" charset="0"/>
              <a:buChar char="•"/>
            </a:pPr>
            <a:r>
              <a:rPr lang="en-US" sz="2400" dirty="0">
                <a:solidFill>
                  <a:srgbClr val="FFFF00"/>
                </a:solidFill>
              </a:rPr>
              <a:t>P</a:t>
            </a:r>
            <a:r>
              <a:rPr lang="en-US" sz="2400" dirty="0" smtClean="0">
                <a:solidFill>
                  <a:srgbClr val="FFFF00"/>
                </a:solidFill>
              </a:rPr>
              <a:t>roductivity </a:t>
            </a:r>
            <a:r>
              <a:rPr lang="en-US" sz="2400" dirty="0">
                <a:solidFill>
                  <a:srgbClr val="FFFF00"/>
                </a:solidFill>
              </a:rPr>
              <a:t>of inputs in the small arms </a:t>
            </a:r>
            <a:r>
              <a:rPr lang="en-US" sz="2400" dirty="0" smtClean="0">
                <a:solidFill>
                  <a:srgbClr val="FFFF00"/>
                </a:solidFill>
              </a:rPr>
              <a:t>industry</a:t>
            </a:r>
          </a:p>
          <a:p>
            <a:pPr>
              <a:buClr>
                <a:srgbClr val="FFFF00"/>
              </a:buClr>
              <a:buFont typeface="Arial" panose="020B0604020202020204" pitchFamily="34" charset="0"/>
              <a:buChar char="•"/>
            </a:pPr>
            <a:r>
              <a:rPr lang="en-US" sz="2400" dirty="0">
                <a:solidFill>
                  <a:srgbClr val="FFFF00"/>
                </a:solidFill>
              </a:rPr>
              <a:t>P</a:t>
            </a:r>
            <a:r>
              <a:rPr lang="en-US" sz="2400" dirty="0" smtClean="0">
                <a:solidFill>
                  <a:srgbClr val="FFFF00"/>
                </a:solidFill>
              </a:rPr>
              <a:t>rice </a:t>
            </a:r>
            <a:r>
              <a:rPr lang="en-US" sz="2400" dirty="0">
                <a:solidFill>
                  <a:srgbClr val="FFFF00"/>
                </a:solidFill>
              </a:rPr>
              <a:t>of factor </a:t>
            </a:r>
            <a:r>
              <a:rPr lang="en-US" sz="2400" dirty="0" smtClean="0">
                <a:solidFill>
                  <a:srgbClr val="FFFF00"/>
                </a:solidFill>
              </a:rPr>
              <a:t>inputs</a:t>
            </a:r>
          </a:p>
          <a:p>
            <a:pPr>
              <a:buClr>
                <a:srgbClr val="FFFF00"/>
              </a:buClr>
              <a:buFont typeface="Arial" panose="020B0604020202020204" pitchFamily="34" charset="0"/>
              <a:buChar char="•"/>
            </a:pPr>
            <a:r>
              <a:rPr lang="en-US" sz="2400" dirty="0">
                <a:solidFill>
                  <a:srgbClr val="FFFF00"/>
                </a:solidFill>
              </a:rPr>
              <a:t>T</a:t>
            </a:r>
            <a:r>
              <a:rPr lang="en-US" sz="2400" dirty="0" smtClean="0">
                <a:solidFill>
                  <a:srgbClr val="FFFF00"/>
                </a:solidFill>
              </a:rPr>
              <a:t>ime </a:t>
            </a:r>
            <a:r>
              <a:rPr lang="en-US" sz="2400" dirty="0">
                <a:solidFill>
                  <a:srgbClr val="FFFF00"/>
                </a:solidFill>
              </a:rPr>
              <a:t>trend</a:t>
            </a:r>
            <a:endParaRPr lang="en-US" sz="2400" dirty="0" smtClean="0">
              <a:solidFill>
                <a:srgbClr val="FFFF00"/>
              </a:solidFill>
            </a:endParaRPr>
          </a:p>
        </p:txBody>
      </p:sp>
      <p:pic>
        <p:nvPicPr>
          <p:cNvPr id="9" name="Content Placeholder 8"/>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498930" y="4251368"/>
            <a:ext cx="8784470" cy="2152274"/>
          </a:xfrm>
        </p:spPr>
      </p:pic>
      <p:sp>
        <p:nvSpPr>
          <p:cNvPr id="11" name="Content Placeholder 10"/>
          <p:cNvSpPr>
            <a:spLocks noGrp="1"/>
          </p:cNvSpPr>
          <p:nvPr>
            <p:ph sz="half" idx="2"/>
          </p:nvPr>
        </p:nvSpPr>
        <p:spPr>
          <a:xfrm>
            <a:off x="5891165" y="1122845"/>
            <a:ext cx="5064665" cy="4658436"/>
          </a:xfrm>
        </p:spPr>
        <p:txBody>
          <a:bodyPr/>
          <a:lstStyle/>
          <a:p>
            <a:pPr>
              <a:buClr>
                <a:srgbClr val="FFFF00"/>
              </a:buClr>
              <a:buFont typeface="Arial" panose="020B0604020202020204" pitchFamily="34" charset="0"/>
              <a:buChar char="•"/>
            </a:pPr>
            <a:r>
              <a:rPr lang="en-US" sz="2200" dirty="0" smtClean="0">
                <a:solidFill>
                  <a:srgbClr val="FFFF00"/>
                </a:solidFill>
              </a:rPr>
              <a:t>Implementation </a:t>
            </a:r>
            <a:r>
              <a:rPr lang="en-US" sz="2200" dirty="0">
                <a:solidFill>
                  <a:srgbClr val="FFFF00"/>
                </a:solidFill>
              </a:rPr>
              <a:t>of the Gun Control Act of 1968 and the Firearms Owner’s Protection Act of </a:t>
            </a:r>
            <a:r>
              <a:rPr lang="en-US" sz="2200" dirty="0" smtClean="0">
                <a:solidFill>
                  <a:srgbClr val="FFFF00"/>
                </a:solidFill>
              </a:rPr>
              <a:t>1986 – (Amended Gun Control Act)</a:t>
            </a:r>
          </a:p>
          <a:p>
            <a:pPr>
              <a:buClr>
                <a:srgbClr val="FFFF00"/>
              </a:buClr>
              <a:buFont typeface="Arial" panose="020B0604020202020204" pitchFamily="34" charset="0"/>
              <a:buChar char="•"/>
            </a:pPr>
            <a:r>
              <a:rPr lang="en-US" sz="2200" dirty="0" smtClean="0">
                <a:solidFill>
                  <a:srgbClr val="FFFF00"/>
                </a:solidFill>
              </a:rPr>
              <a:t>Higher </a:t>
            </a:r>
            <a:r>
              <a:rPr lang="en-US" sz="2200" dirty="0">
                <a:solidFill>
                  <a:srgbClr val="FFFF00"/>
                </a:solidFill>
              </a:rPr>
              <a:t>relative prices for handguns result in a larger quantity supplied than lower relative prices</a:t>
            </a:r>
            <a:endParaRPr lang="en-US" sz="2200" dirty="0" smtClean="0">
              <a:solidFill>
                <a:srgbClr val="FFFF00"/>
              </a:solidFill>
            </a:endParaRPr>
          </a:p>
          <a:p>
            <a:pPr>
              <a:buClr>
                <a:srgbClr val="FFFF00"/>
              </a:buClr>
              <a:buFont typeface="Arial" panose="020B0604020202020204" pitchFamily="34" charset="0"/>
              <a:buChar char="•"/>
            </a:pPr>
            <a:r>
              <a:rPr lang="en-US" sz="2200" i="1" dirty="0">
                <a:solidFill>
                  <a:srgbClr val="FFFF00"/>
                </a:solidFill>
              </a:rPr>
              <a:t>Ceteris </a:t>
            </a:r>
            <a:r>
              <a:rPr lang="en-US" sz="2200" i="1" dirty="0" smtClean="0">
                <a:solidFill>
                  <a:srgbClr val="FFFF00"/>
                </a:solidFill>
              </a:rPr>
              <a:t>paribus</a:t>
            </a:r>
          </a:p>
          <a:p>
            <a:pPr>
              <a:buClr>
                <a:srgbClr val="FFFF00"/>
              </a:buClr>
              <a:buFont typeface="Arial" panose="020B0604020202020204" pitchFamily="34" charset="0"/>
              <a:buChar char="•"/>
            </a:pPr>
            <a:endParaRPr lang="en-US" i="1" dirty="0">
              <a:solidFill>
                <a:srgbClr val="FFFF00"/>
              </a:solidFill>
            </a:endParaRPr>
          </a:p>
          <a:p>
            <a:pPr>
              <a:buClr>
                <a:srgbClr val="FFFF00"/>
              </a:buClr>
              <a:buFont typeface="Arial" panose="020B0604020202020204" pitchFamily="34" charset="0"/>
              <a:buChar char="•"/>
            </a:pPr>
            <a:endParaRPr lang="en-US" dirty="0">
              <a:solidFill>
                <a:srgbClr val="FFFF00"/>
              </a:solidFill>
            </a:endParaRPr>
          </a:p>
        </p:txBody>
      </p:sp>
    </p:spTree>
    <p:extLst>
      <p:ext uri="{BB962C8B-B14F-4D97-AF65-F5344CB8AC3E}">
        <p14:creationId xmlns:p14="http://schemas.microsoft.com/office/powerpoint/2010/main" val="6343610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7010" y="204717"/>
            <a:ext cx="10058400" cy="6447692"/>
          </a:xfrm>
          <a:prstGeom prst="rect">
            <a:avLst/>
          </a:prstGeom>
        </p:spPr>
      </p:pic>
    </p:spTree>
    <p:extLst>
      <p:ext uri="{BB962C8B-B14F-4D97-AF65-F5344CB8AC3E}">
        <p14:creationId xmlns:p14="http://schemas.microsoft.com/office/powerpoint/2010/main" val="2182653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5860" y="0"/>
            <a:ext cx="7040996" cy="6858000"/>
          </a:xfrm>
          <a:prstGeom prst="rect">
            <a:avLst/>
          </a:prstGeom>
        </p:spPr>
      </p:pic>
    </p:spTree>
    <p:extLst>
      <p:ext uri="{BB962C8B-B14F-4D97-AF65-F5344CB8AC3E}">
        <p14:creationId xmlns:p14="http://schemas.microsoft.com/office/powerpoint/2010/main" val="6244913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6535" y="54928"/>
            <a:ext cx="10353762" cy="970450"/>
          </a:xfrm>
        </p:spPr>
        <p:txBody>
          <a:bodyPr>
            <a:noAutofit/>
          </a:bodyPr>
          <a:lstStyle/>
          <a:p>
            <a:r>
              <a:rPr lang="en-US" sz="5400" u="sng" dirty="0">
                <a:solidFill>
                  <a:srgbClr val="FFFF00"/>
                </a:solidFill>
              </a:rPr>
              <a:t>Empirical Results </a:t>
            </a:r>
          </a:p>
        </p:txBody>
      </p:sp>
      <p:sp>
        <p:nvSpPr>
          <p:cNvPr id="9" name="Text Placeholder 8"/>
          <p:cNvSpPr>
            <a:spLocks noGrp="1"/>
          </p:cNvSpPr>
          <p:nvPr>
            <p:ph type="body" idx="1"/>
          </p:nvPr>
        </p:nvSpPr>
        <p:spPr>
          <a:xfrm>
            <a:off x="1005872" y="1157873"/>
            <a:ext cx="4876344" cy="544884"/>
          </a:xfrm>
        </p:spPr>
        <p:txBody>
          <a:bodyPr/>
          <a:lstStyle/>
          <a:p>
            <a:r>
              <a:rPr lang="en-US" sz="3200" dirty="0" smtClean="0">
                <a:solidFill>
                  <a:srgbClr val="FFFF00"/>
                </a:solidFill>
              </a:rPr>
              <a:t>Demand</a:t>
            </a:r>
            <a:endParaRPr lang="en-US" sz="3200" dirty="0">
              <a:solidFill>
                <a:srgbClr val="FFFF00"/>
              </a:solidFill>
            </a:endParaRPr>
          </a:p>
        </p:txBody>
      </p:sp>
      <p:sp>
        <p:nvSpPr>
          <p:cNvPr id="10" name="Content Placeholder 9"/>
          <p:cNvSpPr>
            <a:spLocks noGrp="1"/>
          </p:cNvSpPr>
          <p:nvPr>
            <p:ph sz="half" idx="2"/>
          </p:nvPr>
        </p:nvSpPr>
        <p:spPr>
          <a:xfrm>
            <a:off x="1005872" y="1835253"/>
            <a:ext cx="4876344" cy="3955948"/>
          </a:xfrm>
        </p:spPr>
        <p:txBody>
          <a:bodyPr>
            <a:noAutofit/>
          </a:bodyPr>
          <a:lstStyle/>
          <a:p>
            <a:pPr indent="-342900">
              <a:buClr>
                <a:srgbClr val="FFFF00"/>
              </a:buClr>
              <a:buFont typeface="Arial" panose="020B0604020202020204" pitchFamily="34" charset="0"/>
              <a:buChar char="•"/>
            </a:pPr>
            <a:r>
              <a:rPr lang="en-US" sz="2000" dirty="0">
                <a:solidFill>
                  <a:srgbClr val="FFFF00"/>
                </a:solidFill>
              </a:rPr>
              <a:t>Demand is elastic and sensitive to the price of other firearms</a:t>
            </a:r>
          </a:p>
          <a:p>
            <a:pPr indent="-342900">
              <a:buClr>
                <a:srgbClr val="FFFF00"/>
              </a:buClr>
              <a:buFont typeface="Arial" panose="020B0604020202020204" pitchFamily="34" charset="0"/>
              <a:buChar char="•"/>
            </a:pPr>
            <a:r>
              <a:rPr lang="en-US" sz="2000" dirty="0">
                <a:solidFill>
                  <a:srgbClr val="FFFF00"/>
                </a:solidFill>
              </a:rPr>
              <a:t>Demand falls with an increase in the price of given level of public safety</a:t>
            </a:r>
          </a:p>
          <a:p>
            <a:pPr indent="-342900">
              <a:buClr>
                <a:srgbClr val="FFFF00"/>
              </a:buClr>
              <a:buFont typeface="Arial" panose="020B0604020202020204" pitchFamily="34" charset="0"/>
              <a:buChar char="•"/>
            </a:pPr>
            <a:r>
              <a:rPr lang="en-US" sz="2000" dirty="0">
                <a:solidFill>
                  <a:srgbClr val="FFFF00"/>
                </a:solidFill>
              </a:rPr>
              <a:t>Private protection is a complement for the public </a:t>
            </a:r>
            <a:r>
              <a:rPr lang="en-US" sz="2000" dirty="0" smtClean="0">
                <a:solidFill>
                  <a:srgbClr val="FFFF00"/>
                </a:solidFill>
              </a:rPr>
              <a:t>protection</a:t>
            </a:r>
          </a:p>
          <a:p>
            <a:pPr indent="-342900">
              <a:buClr>
                <a:srgbClr val="FFFF00"/>
              </a:buClr>
              <a:buFont typeface="Arial" panose="020B0604020202020204" pitchFamily="34" charset="0"/>
              <a:buChar char="•"/>
            </a:pPr>
            <a:r>
              <a:rPr lang="en-US" sz="2000" dirty="0">
                <a:solidFill>
                  <a:srgbClr val="FFFF00"/>
                </a:solidFill>
              </a:rPr>
              <a:t>An increase of 1 percentage point in the population in this age group decreases the demand for handguns by about 8 percent</a:t>
            </a:r>
          </a:p>
          <a:p>
            <a:pPr indent="-342900">
              <a:buClr>
                <a:srgbClr val="FFFF00"/>
              </a:buClr>
              <a:buFont typeface="Arial" panose="020B0604020202020204" pitchFamily="34" charset="0"/>
              <a:buChar char="•"/>
            </a:pPr>
            <a:r>
              <a:rPr lang="en-US" sz="2000" dirty="0">
                <a:solidFill>
                  <a:srgbClr val="FFFF00"/>
                </a:solidFill>
              </a:rPr>
              <a:t>Anticipation of potentially restrictive gun legislation increases the demand</a:t>
            </a:r>
          </a:p>
          <a:p>
            <a:pPr>
              <a:buClr>
                <a:srgbClr val="FFFF00"/>
              </a:buClr>
              <a:buFont typeface="Arial" panose="020B0604020202020204" pitchFamily="34" charset="0"/>
              <a:buChar char="•"/>
            </a:pPr>
            <a:endParaRPr lang="en-US" sz="2000" dirty="0"/>
          </a:p>
        </p:txBody>
      </p:sp>
      <p:sp>
        <p:nvSpPr>
          <p:cNvPr id="11" name="Text Placeholder 10"/>
          <p:cNvSpPr>
            <a:spLocks noGrp="1"/>
          </p:cNvSpPr>
          <p:nvPr>
            <p:ph type="body" sz="quarter" idx="3"/>
          </p:nvPr>
        </p:nvSpPr>
        <p:spPr>
          <a:xfrm>
            <a:off x="6294967" y="1157873"/>
            <a:ext cx="4895330" cy="544883"/>
          </a:xfrm>
        </p:spPr>
        <p:txBody>
          <a:bodyPr/>
          <a:lstStyle/>
          <a:p>
            <a:r>
              <a:rPr lang="en-US" sz="3200" dirty="0" smtClean="0">
                <a:solidFill>
                  <a:srgbClr val="FFFF00"/>
                </a:solidFill>
              </a:rPr>
              <a:t>Supply</a:t>
            </a:r>
            <a:endParaRPr lang="en-US" sz="3200" dirty="0">
              <a:solidFill>
                <a:srgbClr val="FFFF00"/>
              </a:solidFill>
            </a:endParaRPr>
          </a:p>
        </p:txBody>
      </p:sp>
      <p:sp>
        <p:nvSpPr>
          <p:cNvPr id="12" name="Content Placeholder 11"/>
          <p:cNvSpPr>
            <a:spLocks noGrp="1"/>
          </p:cNvSpPr>
          <p:nvPr>
            <p:ph sz="quarter" idx="4"/>
          </p:nvPr>
        </p:nvSpPr>
        <p:spPr>
          <a:xfrm>
            <a:off x="6294967" y="1835251"/>
            <a:ext cx="4895330" cy="3955949"/>
          </a:xfrm>
        </p:spPr>
        <p:txBody>
          <a:bodyPr>
            <a:normAutofit/>
          </a:bodyPr>
          <a:lstStyle/>
          <a:p>
            <a:pPr>
              <a:buClr>
                <a:srgbClr val="FFFF00"/>
              </a:buClr>
              <a:buFont typeface="Arial" panose="020B0604020202020204" pitchFamily="34" charset="0"/>
              <a:buChar char="•"/>
            </a:pPr>
            <a:r>
              <a:rPr lang="en-US" sz="2000" dirty="0">
                <a:solidFill>
                  <a:srgbClr val="FFFF00"/>
                </a:solidFill>
              </a:rPr>
              <a:t>S</a:t>
            </a:r>
            <a:r>
              <a:rPr lang="en-US" sz="2000" dirty="0" smtClean="0">
                <a:solidFill>
                  <a:srgbClr val="FFFF00"/>
                </a:solidFill>
              </a:rPr>
              <a:t>upply </a:t>
            </a:r>
            <a:r>
              <a:rPr lang="en-US" sz="2000" dirty="0">
                <a:solidFill>
                  <a:srgbClr val="FFFF00"/>
                </a:solidFill>
              </a:rPr>
              <a:t>of handguns increases by almost </a:t>
            </a:r>
            <a:r>
              <a:rPr lang="en-US" sz="2000" dirty="0" smtClean="0">
                <a:solidFill>
                  <a:srgbClr val="FFFF00"/>
                </a:solidFill>
              </a:rPr>
              <a:t>4 percent per year </a:t>
            </a:r>
          </a:p>
          <a:p>
            <a:pPr>
              <a:buClr>
                <a:srgbClr val="FFFF00"/>
              </a:buClr>
              <a:buFont typeface="Arial" panose="020B0604020202020204" pitchFamily="34" charset="0"/>
              <a:buChar char="•"/>
            </a:pPr>
            <a:r>
              <a:rPr lang="en-US" sz="2000" dirty="0">
                <a:solidFill>
                  <a:srgbClr val="FFFF00"/>
                </a:solidFill>
              </a:rPr>
              <a:t>Gun Control Act of 1968 </a:t>
            </a:r>
            <a:r>
              <a:rPr lang="en-US" sz="2000" dirty="0" smtClean="0">
                <a:solidFill>
                  <a:srgbClr val="FFFF00"/>
                </a:solidFill>
              </a:rPr>
              <a:t>&amp; the Firearm Owners Protection Act of 1986 had no </a:t>
            </a:r>
            <a:r>
              <a:rPr lang="en-US" sz="2000" dirty="0">
                <a:solidFill>
                  <a:srgbClr val="FFFF00"/>
                </a:solidFill>
              </a:rPr>
              <a:t>statistically significant </a:t>
            </a:r>
            <a:r>
              <a:rPr lang="en-US" sz="2000" dirty="0" smtClean="0">
                <a:solidFill>
                  <a:srgbClr val="FFFF00"/>
                </a:solidFill>
              </a:rPr>
              <a:t>impact on the supply in the market  </a:t>
            </a:r>
          </a:p>
          <a:p>
            <a:pPr>
              <a:buClr>
                <a:srgbClr val="FFFF00"/>
              </a:buClr>
              <a:buFont typeface="Arial" panose="020B0604020202020204" pitchFamily="34" charset="0"/>
              <a:buChar char="•"/>
            </a:pPr>
            <a:r>
              <a:rPr lang="en-US" sz="2000" dirty="0" smtClean="0">
                <a:solidFill>
                  <a:srgbClr val="FFFF00"/>
                </a:solidFill>
              </a:rPr>
              <a:t>Data does not clear state whether an increase in handgun ownership increases or decreases the violent crime rate</a:t>
            </a:r>
            <a:endParaRPr lang="en-US" sz="2000" dirty="0">
              <a:solidFill>
                <a:srgbClr val="FFFF00"/>
              </a:solidFill>
            </a:endParaRPr>
          </a:p>
        </p:txBody>
      </p:sp>
    </p:spTree>
    <p:extLst>
      <p:ext uri="{BB962C8B-B14F-4D97-AF65-F5344CB8AC3E}">
        <p14:creationId xmlns:p14="http://schemas.microsoft.com/office/powerpoint/2010/main" val="105111630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late">
  <a:themeElements>
    <a:clrScheme name="Slate">
      <a:dk1>
        <a:sysClr val="windowText" lastClr="000000"/>
      </a:dk1>
      <a:lt1>
        <a:sysClr val="window" lastClr="FFFFFF"/>
      </a:lt1>
      <a:dk2>
        <a:srgbClr val="212123"/>
      </a:dk2>
      <a:lt2>
        <a:srgbClr val="DADADA"/>
      </a:lt2>
      <a:accent1>
        <a:srgbClr val="BC451B"/>
      </a:accent1>
      <a:accent2>
        <a:srgbClr val="D3BA68"/>
      </a:accent2>
      <a:accent3>
        <a:srgbClr val="BB8640"/>
      </a:accent3>
      <a:accent4>
        <a:srgbClr val="AD9277"/>
      </a:accent4>
      <a:accent5>
        <a:srgbClr val="A55A43"/>
      </a:accent5>
      <a:accent6>
        <a:srgbClr val="AD9D7B"/>
      </a:accent6>
      <a:hlink>
        <a:srgbClr val="E98052"/>
      </a:hlink>
      <a:folHlink>
        <a:srgbClr val="F4B69B"/>
      </a:folHlink>
    </a:clrScheme>
    <a:fontScheme name="Slate">
      <a:maj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sto MT" panose="02040603050505030304"/>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Slate">
      <a:fillStyleLst>
        <a:solidFill>
          <a:schemeClr val="phClr"/>
        </a:solidFill>
        <a:gradFill rotWithShape="1">
          <a:gsLst>
            <a:gs pos="0">
              <a:schemeClr val="phClr">
                <a:tint val="60000"/>
                <a:lumMod val="110000"/>
              </a:schemeClr>
            </a:gs>
            <a:gs pos="100000">
              <a:schemeClr val="phClr">
                <a:tint val="88000"/>
              </a:schemeClr>
            </a:gs>
          </a:gsLst>
          <a:lin ang="5400000" scaled="0"/>
        </a:gradFill>
        <a:gradFill rotWithShape="1">
          <a:gsLst>
            <a:gs pos="0">
              <a:schemeClr val="phClr">
                <a:tint val="96000"/>
                <a:lumMod val="104000"/>
              </a:schemeClr>
            </a:gs>
            <a:gs pos="100000">
              <a:schemeClr val="phClr">
                <a:shade val="90000"/>
                <a:lumMod val="90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63500" dist="25400" dir="5400000" rotWithShape="0">
              <a:srgbClr val="000000">
                <a:alpha val="60000"/>
              </a:srgbClr>
            </a:outerShdw>
          </a:effectLst>
        </a:effectStyle>
        <a:effectStyle>
          <a:effectLst>
            <a:outerShdw blurRad="76200" dist="38100" dir="5400000" rotWithShape="0">
              <a:srgbClr val="000000">
                <a:alpha val="75000"/>
              </a:srgbClr>
            </a:outerShdw>
          </a:effectLst>
          <a:scene3d>
            <a:camera prst="orthographicFront">
              <a:rot lat="0" lon="0" rev="0"/>
            </a:camera>
            <a:lightRig rig="threePt" dir="t">
              <a:rot lat="0" lon="0" rev="1200000"/>
            </a:lightRig>
          </a:scene3d>
          <a:sp3d>
            <a:bevelT w="63500" h="25400" prst="hardEdge"/>
          </a:sp3d>
        </a:effectStyle>
      </a:effectStyleLst>
      <a:bgFillStyleLst>
        <a:solidFill>
          <a:schemeClr val="phClr"/>
        </a:solidFill>
        <a:solidFill>
          <a:schemeClr val="phClr"/>
        </a:solidFill>
        <a:blipFill rotWithShape="1">
          <a:blip xmlns:r="http://schemas.openxmlformats.org/officeDocument/2006/relationships" r:embed="rId1">
            <a:duotone>
              <a:schemeClr val="phClr">
                <a:shade val="80000"/>
                <a:lumMod val="80000"/>
              </a:schemeClr>
              <a:schemeClr val="phClr">
                <a:tint val="98000"/>
              </a:schemeClr>
            </a:duotone>
          </a:blip>
          <a:stretch/>
        </a:blipFill>
      </a:bgFillStyleLst>
    </a:fmtScheme>
  </a:themeElements>
  <a:objectDefaults/>
  <a:extraClrSchemeLst/>
  <a:extLst>
    <a:ext uri="{05A4C25C-085E-4340-85A3-A5531E510DB2}">
      <thm15:themeFamily xmlns:thm15="http://schemas.microsoft.com/office/thememl/2012/main" name="Slate" id="{C3F70B94-7CE9-428E-ADC1-3269CC2C3385}" vid="{3F2DE9A5-64E6-437C-A389-CC4477E817E8}"/>
    </a:ext>
  </a:extLst>
</a:theme>
</file>

<file path=docProps/app.xml><?xml version="1.0" encoding="utf-8"?>
<Properties xmlns="http://schemas.openxmlformats.org/officeDocument/2006/extended-properties" xmlns:vt="http://schemas.openxmlformats.org/officeDocument/2006/docPropsVTypes">
  <Template>TC104033929[[fn=Slate]]</Template>
  <TotalTime>278</TotalTime>
  <Words>675</Words>
  <Application>Microsoft Office PowerPoint</Application>
  <PresentationFormat>Widescreen</PresentationFormat>
  <Paragraphs>63</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Calisto MT</vt:lpstr>
      <vt:lpstr>Cordia New</vt:lpstr>
      <vt:lpstr>Trebuchet MS</vt:lpstr>
      <vt:lpstr>Wingdings 2</vt:lpstr>
      <vt:lpstr>Slate</vt:lpstr>
      <vt:lpstr>The Market for New Handguns: An Empirical Investigation</vt:lpstr>
      <vt:lpstr>Overview </vt:lpstr>
      <vt:lpstr>The Demand for New Handguns</vt:lpstr>
      <vt:lpstr>Gun Control Act of 1968 </vt:lpstr>
      <vt:lpstr>Brady Handgun Violence Act of 1993  </vt:lpstr>
      <vt:lpstr>The Supply for New Handguns</vt:lpstr>
      <vt:lpstr>PowerPoint Presentation</vt:lpstr>
      <vt:lpstr>PowerPoint Presentation</vt:lpstr>
      <vt:lpstr>Empirical Results </vt:lpstr>
      <vt:lpstr>Supposition</vt:lpstr>
      <vt:lpstr>Questions?</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Market for New Handguns: An Empirical Investigation</dc:title>
  <dc:creator>DAMIEN DELELLES</dc:creator>
  <cp:lastModifiedBy>DAMIEN DELELLES</cp:lastModifiedBy>
  <cp:revision>29</cp:revision>
  <dcterms:created xsi:type="dcterms:W3CDTF">2013-11-21T00:43:54Z</dcterms:created>
  <dcterms:modified xsi:type="dcterms:W3CDTF">2013-11-21T05:26:09Z</dcterms:modified>
</cp:coreProperties>
</file>